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x="18288000" cy="10287000"/>
  <p:notesSz cx="6858000" cy="9144000"/>
  <p:embeddedFontLst>
    <p:embeddedFont>
      <p:font typeface="Barlow Bold" charset="1" panose="00000800000000000000"/>
      <p:regular r:id="rId21"/>
    </p:embeddedFont>
    <p:embeddedFont>
      <p:font typeface="Barlow" charset="1" panose="00000500000000000000"/>
      <p:regular r:id="rId22"/>
    </p:embeddedFont>
    <p:embeddedFont>
      <p:font typeface="Anton" charset="1" panose="00000500000000000000"/>
      <p:regular r:id="rId23"/>
    </p:embeddedFont>
    <p:embeddedFont>
      <p:font typeface="Open Sans" charset="1" panose="020B0606030504020204"/>
      <p:regular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 Id="rId8" Target="../media/image55.png" Type="http://schemas.openxmlformats.org/officeDocument/2006/relationships/image"/><Relationship Id="rId9" Target="../media/image56.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9.png" Type="http://schemas.openxmlformats.org/officeDocument/2006/relationships/image"/><Relationship Id="rId11" Target="../media/image60.png" Type="http://schemas.openxmlformats.org/officeDocument/2006/relationships/image"/><Relationship Id="rId12" Target="../media/image61.png" Type="http://schemas.openxmlformats.org/officeDocument/2006/relationships/image"/><Relationship Id="rId13" Target="../media/image62.png" Type="http://schemas.openxmlformats.org/officeDocument/2006/relationships/image"/><Relationship Id="rId14" Target="../media/image63.svg" Type="http://schemas.openxmlformats.org/officeDocument/2006/relationships/image"/><Relationship Id="rId2" Target="../media/image3.png" Type="http://schemas.openxmlformats.org/officeDocument/2006/relationships/image"/><Relationship Id="rId3" Target="../media/image4.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 Id="rId8" Target="../media/image57.png" Type="http://schemas.openxmlformats.org/officeDocument/2006/relationships/image"/><Relationship Id="rId9" Target="../media/image58.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4.jpeg" Type="http://schemas.openxmlformats.org/officeDocument/2006/relationships/image"/><Relationship Id="rId11" Target="../media/image65.png" Type="http://schemas.openxmlformats.org/officeDocument/2006/relationships/image"/><Relationship Id="rId2" Target="../media/image3.png" Type="http://schemas.openxmlformats.org/officeDocument/2006/relationships/image"/><Relationship Id="rId3" Target="../media/image4.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 Id="rId8" Target="../media/image62.png" Type="http://schemas.openxmlformats.org/officeDocument/2006/relationships/image"/><Relationship Id="rId9" Target="../media/image63.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png" Type="http://schemas.openxmlformats.org/officeDocument/2006/relationships/image"/><Relationship Id="rId11" Target="../media/image8.svg" Type="http://schemas.openxmlformats.org/officeDocument/2006/relationships/image"/><Relationship Id="rId12" Target="../media/image72.png" Type="http://schemas.openxmlformats.org/officeDocument/2006/relationships/image"/><Relationship Id="rId13" Target="../media/image73.svg" Type="http://schemas.openxmlformats.org/officeDocument/2006/relationships/image"/><Relationship Id="rId2" Target="../media/image38.png" Type="http://schemas.openxmlformats.org/officeDocument/2006/relationships/image"/><Relationship Id="rId3" Target="../media/image39.svg" Type="http://schemas.openxmlformats.org/officeDocument/2006/relationships/image"/><Relationship Id="rId4" Target="../media/image66.png" Type="http://schemas.openxmlformats.org/officeDocument/2006/relationships/image"/><Relationship Id="rId5" Target="../media/image67.svg" Type="http://schemas.openxmlformats.org/officeDocument/2006/relationships/image"/><Relationship Id="rId6" Target="../media/image68.jpeg" Type="http://schemas.openxmlformats.org/officeDocument/2006/relationships/image"/><Relationship Id="rId7" Target="../media/image69.jpeg" Type="http://schemas.openxmlformats.org/officeDocument/2006/relationships/image"/><Relationship Id="rId8" Target="../media/image70.png" Type="http://schemas.openxmlformats.org/officeDocument/2006/relationships/image"/><Relationship Id="rId9" Target="../media/image71.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4.png" Type="http://schemas.openxmlformats.org/officeDocument/2006/relationships/image"/><Relationship Id="rId3" Target="../media/image75.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76.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 Id="rId8" Target="../media/image77.png" Type="http://schemas.openxmlformats.org/officeDocument/2006/relationships/image"/><Relationship Id="rId9" Target="../media/image78.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13.png" Type="http://schemas.openxmlformats.org/officeDocument/2006/relationships/image"/><Relationship Id="rId5" Target="../media/image14.svg" Type="http://schemas.openxmlformats.org/officeDocument/2006/relationships/image"/><Relationship Id="rId6" Target="../media/image1.png" Type="http://schemas.openxmlformats.org/officeDocument/2006/relationships/image"/><Relationship Id="rId7" Target="../media/image2.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jpeg" Type="http://schemas.openxmlformats.org/officeDocument/2006/relationships/image"/><Relationship Id="rId3" Target="../media/image16.png" Type="http://schemas.openxmlformats.org/officeDocument/2006/relationships/image"/><Relationship Id="rId4" Target="../media/image17.svg" Type="http://schemas.openxmlformats.org/officeDocument/2006/relationships/image"/><Relationship Id="rId5" Target="../media/image1.png" Type="http://schemas.openxmlformats.org/officeDocument/2006/relationships/image"/><Relationship Id="rId6" Target="../media/image2.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png" Type="http://schemas.openxmlformats.org/officeDocument/2006/relationships/image"/><Relationship Id="rId11" Target="../media/image2.svg" Type="http://schemas.openxmlformats.org/officeDocument/2006/relationships/image"/><Relationship Id="rId12" Target="../media/image7.png" Type="http://schemas.openxmlformats.org/officeDocument/2006/relationships/image"/><Relationship Id="rId13" Target="../media/image8.svg" Type="http://schemas.openxmlformats.org/officeDocument/2006/relationships/image"/><Relationship Id="rId14" Target="../media/image24.png" Type="http://schemas.openxmlformats.org/officeDocument/2006/relationships/image"/><Relationship Id="rId15" Target="../media/image25.svg" Type="http://schemas.openxmlformats.org/officeDocument/2006/relationships/image"/><Relationship Id="rId16" Target="../media/image26.png" Type="http://schemas.openxmlformats.org/officeDocument/2006/relationships/image"/><Relationship Id="rId17" Target="../media/image27.svg" Type="http://schemas.openxmlformats.org/officeDocument/2006/relationships/image"/><Relationship Id="rId2" Target="../media/image3.png" Type="http://schemas.openxmlformats.org/officeDocument/2006/relationships/image"/><Relationship Id="rId3" Target="../media/image4.svg" Type="http://schemas.openxmlformats.org/officeDocument/2006/relationships/image"/><Relationship Id="rId4" Target="../media/image18.png" Type="http://schemas.openxmlformats.org/officeDocument/2006/relationships/image"/><Relationship Id="rId5" Target="../media/image19.svg" Type="http://schemas.openxmlformats.org/officeDocument/2006/relationships/image"/><Relationship Id="rId6" Target="../media/image20.png" Type="http://schemas.openxmlformats.org/officeDocument/2006/relationships/image"/><Relationship Id="rId7" Target="../media/image21.svg" Type="http://schemas.openxmlformats.org/officeDocument/2006/relationships/image"/><Relationship Id="rId8" Target="../media/image22.png" Type="http://schemas.openxmlformats.org/officeDocument/2006/relationships/image"/><Relationship Id="rId9" Target="../media/image23.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8.png" Type="http://schemas.openxmlformats.org/officeDocument/2006/relationships/image"/><Relationship Id="rId11" Target="../media/image29.png" Type="http://schemas.openxmlformats.org/officeDocument/2006/relationships/image"/><Relationship Id="rId12" Target="../media/image30.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png" Type="http://schemas.openxmlformats.org/officeDocument/2006/relationships/image"/><Relationship Id="rId7" Target="../media/image2.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5.png" Type="http://schemas.openxmlformats.org/officeDocument/2006/relationships/image"/><Relationship Id="rId2" Target="../media/image31.png" Type="http://schemas.openxmlformats.org/officeDocument/2006/relationships/image"/><Relationship Id="rId3" Target="../media/image3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png" Type="http://schemas.openxmlformats.org/officeDocument/2006/relationships/image"/><Relationship Id="rId7" Target="../media/image2.svg" Type="http://schemas.openxmlformats.org/officeDocument/2006/relationships/image"/><Relationship Id="rId8" Target="../media/image33.png" Type="http://schemas.openxmlformats.org/officeDocument/2006/relationships/image"/><Relationship Id="rId9" Target="../media/image34.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6.png" Type="http://schemas.openxmlformats.org/officeDocument/2006/relationships/image"/><Relationship Id="rId3" Target="../media/image37.svg" Type="http://schemas.openxmlformats.org/officeDocument/2006/relationships/image"/><Relationship Id="rId4" Target="../media/image38.png" Type="http://schemas.openxmlformats.org/officeDocument/2006/relationships/image"/><Relationship Id="rId5" Target="../media/image39.svg" Type="http://schemas.openxmlformats.org/officeDocument/2006/relationships/image"/><Relationship Id="rId6" Target="../media/image1.png" Type="http://schemas.openxmlformats.org/officeDocument/2006/relationships/image"/><Relationship Id="rId7" Target="../media/image2.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2.png" Type="http://schemas.openxmlformats.org/officeDocument/2006/relationships/image"/><Relationship Id="rId11" Target="../media/image43.svg" Type="http://schemas.openxmlformats.org/officeDocument/2006/relationships/image"/><Relationship Id="rId12" Target="../media/image44.png" Type="http://schemas.openxmlformats.org/officeDocument/2006/relationships/image"/><Relationship Id="rId13" Target="../media/image45.svg" Type="http://schemas.openxmlformats.org/officeDocument/2006/relationships/image"/><Relationship Id="rId14" Target="../media/image46.png" Type="http://schemas.openxmlformats.org/officeDocument/2006/relationships/image"/><Relationship Id="rId15" Target="../media/image47.svg" Type="http://schemas.openxmlformats.org/officeDocument/2006/relationships/image"/><Relationship Id="rId16" Target="../media/image48.png" Type="http://schemas.openxmlformats.org/officeDocument/2006/relationships/image"/><Relationship Id="rId17" Target="../media/image49.svg" Type="http://schemas.openxmlformats.org/officeDocument/2006/relationships/image"/><Relationship Id="rId18" Target="../media/image50.png" Type="http://schemas.openxmlformats.org/officeDocument/2006/relationships/image"/><Relationship Id="rId19" Target="../media/image51.svg" Type="http://schemas.openxmlformats.org/officeDocument/2006/relationships/image"/><Relationship Id="rId2" Target="../media/image3.png" Type="http://schemas.openxmlformats.org/officeDocument/2006/relationships/image"/><Relationship Id="rId20" Target="../media/image52.png" Type="http://schemas.openxmlformats.org/officeDocument/2006/relationships/image"/><Relationship Id="rId21" Target="../media/image53.png" Type="http://schemas.openxmlformats.org/officeDocument/2006/relationships/image"/><Relationship Id="rId22" Target="../media/image54.svg" Type="http://schemas.openxmlformats.org/officeDocument/2006/relationships/image"/><Relationship Id="rId3" Target="../media/image4.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 Id="rId8" Target="../media/image40.png" Type="http://schemas.openxmlformats.org/officeDocument/2006/relationships/image"/><Relationship Id="rId9" Target="../media/image41.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9229783">
            <a:off x="14948236" y="-1152429"/>
            <a:ext cx="5633499" cy="3971617"/>
          </a:xfrm>
          <a:custGeom>
            <a:avLst/>
            <a:gdLst/>
            <a:ahLst/>
            <a:cxnLst/>
            <a:rect r="r" b="b" t="t" l="l"/>
            <a:pathLst>
              <a:path h="3971617" w="5633499">
                <a:moveTo>
                  <a:pt x="0" y="0"/>
                </a:moveTo>
                <a:lnTo>
                  <a:pt x="5633499" y="0"/>
                </a:lnTo>
                <a:lnTo>
                  <a:pt x="5633499" y="3971617"/>
                </a:lnTo>
                <a:lnTo>
                  <a:pt x="0" y="397161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true" rot="0">
            <a:off x="-850281" y="-208658"/>
            <a:ext cx="9005545" cy="3241996"/>
          </a:xfrm>
          <a:custGeom>
            <a:avLst/>
            <a:gdLst/>
            <a:ahLst/>
            <a:cxnLst/>
            <a:rect r="r" b="b" t="t" l="l"/>
            <a:pathLst>
              <a:path h="3241996" w="9005545">
                <a:moveTo>
                  <a:pt x="9005545" y="3241996"/>
                </a:moveTo>
                <a:lnTo>
                  <a:pt x="0" y="3241996"/>
                </a:lnTo>
                <a:lnTo>
                  <a:pt x="0" y="0"/>
                </a:lnTo>
                <a:lnTo>
                  <a:pt x="9005545" y="0"/>
                </a:lnTo>
                <a:lnTo>
                  <a:pt x="9005545" y="3241996"/>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4" id="4"/>
          <p:cNvSpPr/>
          <p:nvPr/>
        </p:nvSpPr>
        <p:spPr>
          <a:xfrm flipH="false" flipV="false" rot="7235436">
            <a:off x="-2039986" y="-1061160"/>
            <a:ext cx="5111790" cy="3603812"/>
          </a:xfrm>
          <a:custGeom>
            <a:avLst/>
            <a:gdLst/>
            <a:ahLst/>
            <a:cxnLst/>
            <a:rect r="r" b="b" t="t" l="l"/>
            <a:pathLst>
              <a:path h="3603812" w="5111790">
                <a:moveTo>
                  <a:pt x="0" y="0"/>
                </a:moveTo>
                <a:lnTo>
                  <a:pt x="5111790" y="0"/>
                </a:lnTo>
                <a:lnTo>
                  <a:pt x="5111790" y="3603813"/>
                </a:lnTo>
                <a:lnTo>
                  <a:pt x="0" y="360381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5" id="5"/>
          <p:cNvSpPr txBox="true"/>
          <p:nvPr/>
        </p:nvSpPr>
        <p:spPr>
          <a:xfrm rot="0">
            <a:off x="722340" y="3481870"/>
            <a:ext cx="10031839" cy="1925576"/>
          </a:xfrm>
          <a:prstGeom prst="rect">
            <a:avLst/>
          </a:prstGeom>
        </p:spPr>
        <p:txBody>
          <a:bodyPr anchor="t" rtlCol="false" tIns="0" lIns="0" bIns="0" rIns="0">
            <a:spAutoFit/>
          </a:bodyPr>
          <a:lstStyle/>
          <a:p>
            <a:pPr algn="ctr" marL="0" indent="0" lvl="0">
              <a:lnSpc>
                <a:spcPts val="7548"/>
              </a:lnSpc>
            </a:pPr>
            <a:r>
              <a:rPr lang="en-US" b="true" sz="6800">
                <a:solidFill>
                  <a:srgbClr val="000000"/>
                </a:solidFill>
                <a:latin typeface="Barlow Bold"/>
                <a:ea typeface="Barlow Bold"/>
                <a:cs typeface="Barlow Bold"/>
                <a:sym typeface="Barlow Bold"/>
              </a:rPr>
              <a:t>Propuesta de Proyecto MyGoalFinance</a:t>
            </a:r>
          </a:p>
        </p:txBody>
      </p:sp>
      <p:sp>
        <p:nvSpPr>
          <p:cNvPr name="Freeform 6" id="6"/>
          <p:cNvSpPr/>
          <p:nvPr/>
        </p:nvSpPr>
        <p:spPr>
          <a:xfrm flipH="false" flipV="false" rot="0">
            <a:off x="12546768" y="7828408"/>
            <a:ext cx="7260559" cy="2613801"/>
          </a:xfrm>
          <a:custGeom>
            <a:avLst/>
            <a:gdLst/>
            <a:ahLst/>
            <a:cxnLst/>
            <a:rect r="r" b="b" t="t" l="l"/>
            <a:pathLst>
              <a:path h="2613801" w="7260559">
                <a:moveTo>
                  <a:pt x="0" y="0"/>
                </a:moveTo>
                <a:lnTo>
                  <a:pt x="7260558" y="0"/>
                </a:lnTo>
                <a:lnTo>
                  <a:pt x="7260558" y="2613801"/>
                </a:lnTo>
                <a:lnTo>
                  <a:pt x="0" y="261380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7" id="7"/>
          <p:cNvSpPr/>
          <p:nvPr/>
        </p:nvSpPr>
        <p:spPr>
          <a:xfrm flipH="false" flipV="false" rot="0">
            <a:off x="-2483586" y="-1316653"/>
            <a:ext cx="3512286" cy="4114800"/>
          </a:xfrm>
          <a:custGeom>
            <a:avLst/>
            <a:gdLst/>
            <a:ahLst/>
            <a:cxnLst/>
            <a:rect r="r" b="b" t="t" l="l"/>
            <a:pathLst>
              <a:path h="4114800" w="3512286">
                <a:moveTo>
                  <a:pt x="0" y="0"/>
                </a:moveTo>
                <a:lnTo>
                  <a:pt x="3512286" y="0"/>
                </a:lnTo>
                <a:lnTo>
                  <a:pt x="3512286"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2621526" y="8692287"/>
            <a:ext cx="7300452" cy="4114800"/>
          </a:xfrm>
          <a:custGeom>
            <a:avLst/>
            <a:gdLst/>
            <a:ahLst/>
            <a:cxnLst/>
            <a:rect r="r" b="b" t="t" l="l"/>
            <a:pathLst>
              <a:path h="4114800" w="7300452">
                <a:moveTo>
                  <a:pt x="0" y="0"/>
                </a:moveTo>
                <a:lnTo>
                  <a:pt x="7300452" y="0"/>
                </a:lnTo>
                <a:lnTo>
                  <a:pt x="7300452"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9" id="9"/>
          <p:cNvSpPr/>
          <p:nvPr/>
        </p:nvSpPr>
        <p:spPr>
          <a:xfrm flipH="false" flipV="false" rot="-9229783">
            <a:off x="6325328" y="10866756"/>
            <a:ext cx="5633499" cy="3971617"/>
          </a:xfrm>
          <a:custGeom>
            <a:avLst/>
            <a:gdLst/>
            <a:ahLst/>
            <a:cxnLst/>
            <a:rect r="r" b="b" t="t" l="l"/>
            <a:pathLst>
              <a:path h="3971617" w="5633499">
                <a:moveTo>
                  <a:pt x="0" y="0"/>
                </a:moveTo>
                <a:lnTo>
                  <a:pt x="5633499" y="0"/>
                </a:lnTo>
                <a:lnTo>
                  <a:pt x="5633499" y="3971616"/>
                </a:lnTo>
                <a:lnTo>
                  <a:pt x="0" y="397161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0">
            <a:off x="10556696" y="2462395"/>
            <a:ext cx="6963908" cy="5362209"/>
          </a:xfrm>
          <a:custGeom>
            <a:avLst/>
            <a:gdLst/>
            <a:ahLst/>
            <a:cxnLst/>
            <a:rect r="r" b="b" t="t" l="l"/>
            <a:pathLst>
              <a:path h="5362209" w="6963908">
                <a:moveTo>
                  <a:pt x="0" y="0"/>
                </a:moveTo>
                <a:lnTo>
                  <a:pt x="6963908" y="0"/>
                </a:lnTo>
                <a:lnTo>
                  <a:pt x="6963908" y="5362210"/>
                </a:lnTo>
                <a:lnTo>
                  <a:pt x="0" y="536221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11" id="11"/>
          <p:cNvSpPr txBox="true"/>
          <p:nvPr/>
        </p:nvSpPr>
        <p:spPr>
          <a:xfrm rot="0">
            <a:off x="1793053" y="5585577"/>
            <a:ext cx="6603368" cy="3775313"/>
          </a:xfrm>
          <a:prstGeom prst="rect">
            <a:avLst/>
          </a:prstGeom>
        </p:spPr>
        <p:txBody>
          <a:bodyPr anchor="t" rtlCol="false" tIns="0" lIns="0" bIns="0" rIns="0">
            <a:spAutoFit/>
          </a:bodyPr>
          <a:lstStyle/>
          <a:p>
            <a:pPr algn="l" marL="574752" indent="-287376" lvl="1">
              <a:lnSpc>
                <a:spcPts val="3726"/>
              </a:lnSpc>
              <a:buFont typeface="Arial"/>
              <a:buChar char="•"/>
            </a:pPr>
            <a:r>
              <a:rPr lang="en-US" sz="2662">
                <a:solidFill>
                  <a:srgbClr val="000000"/>
                </a:solidFill>
                <a:latin typeface="Barlow"/>
                <a:ea typeface="Barlow"/>
                <a:cs typeface="Barlow"/>
                <a:sym typeface="Barlow"/>
              </a:rPr>
              <a:t>Autores:</a:t>
            </a:r>
          </a:p>
          <a:p>
            <a:pPr algn="l" marL="1149504" indent="-383168" lvl="2">
              <a:lnSpc>
                <a:spcPts val="3726"/>
              </a:lnSpc>
              <a:buFont typeface="Arial"/>
              <a:buChar char="⚬"/>
            </a:pPr>
            <a:r>
              <a:rPr lang="en-US" sz="2662">
                <a:solidFill>
                  <a:srgbClr val="000000"/>
                </a:solidFill>
                <a:latin typeface="Barlow"/>
                <a:ea typeface="Barlow"/>
                <a:cs typeface="Barlow"/>
                <a:sym typeface="Barlow"/>
              </a:rPr>
              <a:t>Lucas Riffo</a:t>
            </a:r>
          </a:p>
          <a:p>
            <a:pPr algn="l" marL="1149504" indent="-383168" lvl="2">
              <a:lnSpc>
                <a:spcPts val="3726"/>
              </a:lnSpc>
              <a:buFont typeface="Arial"/>
              <a:buChar char="⚬"/>
            </a:pPr>
            <a:r>
              <a:rPr lang="en-US" sz="2662">
                <a:solidFill>
                  <a:srgbClr val="000000"/>
                </a:solidFill>
                <a:latin typeface="Barlow"/>
                <a:ea typeface="Barlow"/>
                <a:cs typeface="Barlow"/>
                <a:sym typeface="Barlow"/>
              </a:rPr>
              <a:t>Alfredo Muñoz</a:t>
            </a:r>
          </a:p>
          <a:p>
            <a:pPr algn="l" marL="1149504" indent="-383168" lvl="2">
              <a:lnSpc>
                <a:spcPts val="3726"/>
              </a:lnSpc>
              <a:buFont typeface="Arial"/>
              <a:buChar char="⚬"/>
            </a:pPr>
            <a:r>
              <a:rPr lang="en-US" sz="2662">
                <a:solidFill>
                  <a:srgbClr val="000000"/>
                </a:solidFill>
                <a:latin typeface="Barlow"/>
                <a:ea typeface="Barlow"/>
                <a:cs typeface="Barlow"/>
                <a:sym typeface="Barlow"/>
              </a:rPr>
              <a:t>Luis Alarcón</a:t>
            </a:r>
          </a:p>
          <a:p>
            <a:pPr algn="l" marL="1149504" indent="-383168" lvl="2">
              <a:lnSpc>
                <a:spcPts val="3726"/>
              </a:lnSpc>
              <a:buFont typeface="Arial"/>
              <a:buChar char="⚬"/>
            </a:pPr>
            <a:r>
              <a:rPr lang="en-US" sz="2662">
                <a:solidFill>
                  <a:srgbClr val="000000"/>
                </a:solidFill>
                <a:latin typeface="Barlow"/>
                <a:ea typeface="Barlow"/>
                <a:cs typeface="Barlow"/>
                <a:sym typeface="Barlow"/>
              </a:rPr>
              <a:t>Benjamín Pérez</a:t>
            </a:r>
          </a:p>
          <a:p>
            <a:pPr algn="l" marL="574752" indent="-287376" lvl="1">
              <a:lnSpc>
                <a:spcPts val="3726"/>
              </a:lnSpc>
              <a:buFont typeface="Arial"/>
              <a:buChar char="•"/>
            </a:pPr>
            <a:r>
              <a:rPr lang="en-US" sz="2662">
                <a:solidFill>
                  <a:srgbClr val="000000"/>
                </a:solidFill>
                <a:latin typeface="Barlow"/>
                <a:ea typeface="Barlow"/>
                <a:cs typeface="Barlow"/>
                <a:sym typeface="Barlow"/>
              </a:rPr>
              <a:t>Docente: Aldo Alberto Martínez Órdenes</a:t>
            </a:r>
          </a:p>
          <a:p>
            <a:pPr algn="l" marL="574752" indent="-287376" lvl="1">
              <a:lnSpc>
                <a:spcPts val="3726"/>
              </a:lnSpc>
              <a:buFont typeface="Arial"/>
              <a:buChar char="•"/>
            </a:pPr>
            <a:r>
              <a:rPr lang="en-US" sz="2662">
                <a:solidFill>
                  <a:srgbClr val="000000"/>
                </a:solidFill>
                <a:latin typeface="Barlow"/>
                <a:ea typeface="Barlow"/>
                <a:cs typeface="Barlow"/>
                <a:sym typeface="Barlow"/>
              </a:rPr>
              <a:t>Carrera: Ingeniería Informática</a:t>
            </a:r>
          </a:p>
          <a:p>
            <a:pPr algn="l">
              <a:lnSpc>
                <a:spcPts val="3726"/>
              </a:lnSpc>
            </a:pPr>
          </a:p>
          <a:p>
            <a:pPr algn="l">
              <a:lnSpc>
                <a:spcPts val="3726"/>
              </a:lnSpc>
            </a:pP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3586259" y="6123822"/>
            <a:ext cx="4701741" cy="4163178"/>
          </a:xfrm>
          <a:custGeom>
            <a:avLst/>
            <a:gdLst/>
            <a:ahLst/>
            <a:cxnLst/>
            <a:rect r="r" b="b" t="t" l="l"/>
            <a:pathLst>
              <a:path h="4163178" w="4701741">
                <a:moveTo>
                  <a:pt x="0" y="0"/>
                </a:moveTo>
                <a:lnTo>
                  <a:pt x="4701741" y="0"/>
                </a:lnTo>
                <a:lnTo>
                  <a:pt x="4701741" y="4163178"/>
                </a:lnTo>
                <a:lnTo>
                  <a:pt x="0" y="416317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3" id="3"/>
          <p:cNvSpPr/>
          <p:nvPr/>
        </p:nvSpPr>
        <p:spPr>
          <a:xfrm flipH="false" flipV="false" rot="-10800000">
            <a:off x="0" y="0"/>
            <a:ext cx="5165663" cy="4573960"/>
          </a:xfrm>
          <a:custGeom>
            <a:avLst/>
            <a:gdLst/>
            <a:ahLst/>
            <a:cxnLst/>
            <a:rect r="r" b="b" t="t" l="l"/>
            <a:pathLst>
              <a:path h="4573960" w="5165663">
                <a:moveTo>
                  <a:pt x="0" y="0"/>
                </a:moveTo>
                <a:lnTo>
                  <a:pt x="5165663" y="0"/>
                </a:lnTo>
                <a:lnTo>
                  <a:pt x="5165663" y="4573960"/>
                </a:lnTo>
                <a:lnTo>
                  <a:pt x="0" y="457396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4" id="4"/>
          <p:cNvSpPr/>
          <p:nvPr/>
        </p:nvSpPr>
        <p:spPr>
          <a:xfrm flipH="false" flipV="false" rot="-2161316">
            <a:off x="15152573" y="7614306"/>
            <a:ext cx="5104027" cy="3598339"/>
          </a:xfrm>
          <a:custGeom>
            <a:avLst/>
            <a:gdLst/>
            <a:ahLst/>
            <a:cxnLst/>
            <a:rect r="r" b="b" t="t" l="l"/>
            <a:pathLst>
              <a:path h="3598339" w="5104027">
                <a:moveTo>
                  <a:pt x="0" y="0"/>
                </a:moveTo>
                <a:lnTo>
                  <a:pt x="5104027" y="0"/>
                </a:lnTo>
                <a:lnTo>
                  <a:pt x="5104027" y="3598339"/>
                </a:lnTo>
                <a:lnTo>
                  <a:pt x="0" y="359833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5" id="5"/>
          <p:cNvGrpSpPr/>
          <p:nvPr/>
        </p:nvGrpSpPr>
        <p:grpSpPr>
          <a:xfrm rot="0">
            <a:off x="1823815" y="2427627"/>
            <a:ext cx="3411180" cy="503875"/>
            <a:chOff x="0" y="0"/>
            <a:chExt cx="812800" cy="120061"/>
          </a:xfrm>
        </p:grpSpPr>
        <p:sp>
          <p:nvSpPr>
            <p:cNvPr name="Freeform 6" id="6"/>
            <p:cNvSpPr/>
            <p:nvPr/>
          </p:nvSpPr>
          <p:spPr>
            <a:xfrm flipH="false" flipV="false" rot="0">
              <a:off x="0" y="0"/>
              <a:ext cx="812800" cy="120061"/>
            </a:xfrm>
            <a:custGeom>
              <a:avLst/>
              <a:gdLst/>
              <a:ahLst/>
              <a:cxnLst/>
              <a:rect r="r" b="b" t="t" l="l"/>
              <a:pathLst>
                <a:path h="120061" w="812800">
                  <a:moveTo>
                    <a:pt x="60030" y="0"/>
                  </a:moveTo>
                  <a:lnTo>
                    <a:pt x="752770" y="0"/>
                  </a:lnTo>
                  <a:cubicBezTo>
                    <a:pt x="785923" y="0"/>
                    <a:pt x="812800" y="26877"/>
                    <a:pt x="812800" y="60030"/>
                  </a:cubicBezTo>
                  <a:lnTo>
                    <a:pt x="812800" y="60030"/>
                  </a:lnTo>
                  <a:cubicBezTo>
                    <a:pt x="812800" y="93184"/>
                    <a:pt x="785923" y="120061"/>
                    <a:pt x="752770" y="120061"/>
                  </a:cubicBezTo>
                  <a:lnTo>
                    <a:pt x="60030" y="120061"/>
                  </a:lnTo>
                  <a:cubicBezTo>
                    <a:pt x="26877" y="120061"/>
                    <a:pt x="0" y="93184"/>
                    <a:pt x="0" y="60030"/>
                  </a:cubicBezTo>
                  <a:lnTo>
                    <a:pt x="0" y="60030"/>
                  </a:lnTo>
                  <a:cubicBezTo>
                    <a:pt x="0" y="26877"/>
                    <a:pt x="26877" y="0"/>
                    <a:pt x="60030" y="0"/>
                  </a:cubicBezTo>
                  <a:close/>
                </a:path>
              </a:pathLst>
            </a:custGeom>
            <a:solidFill>
              <a:srgbClr val="FFE166"/>
            </a:solidFill>
            <a:ln w="28575" cap="rnd">
              <a:solidFill>
                <a:srgbClr val="000000"/>
              </a:solidFill>
              <a:prstDash val="solid"/>
              <a:round/>
            </a:ln>
          </p:spPr>
        </p:sp>
        <p:sp>
          <p:nvSpPr>
            <p:cNvPr name="TextBox 7" id="7"/>
            <p:cNvSpPr txBox="true"/>
            <p:nvPr/>
          </p:nvSpPr>
          <p:spPr>
            <a:xfrm>
              <a:off x="0" y="-38100"/>
              <a:ext cx="812800" cy="158161"/>
            </a:xfrm>
            <a:prstGeom prst="rect">
              <a:avLst/>
            </a:prstGeom>
          </p:spPr>
          <p:txBody>
            <a:bodyPr anchor="ctr" rtlCol="false" tIns="50800" lIns="50800" bIns="50800" rIns="50800"/>
            <a:lstStyle/>
            <a:p>
              <a:pPr algn="ctr" marL="0" indent="0" lvl="0">
                <a:lnSpc>
                  <a:spcPts val="2810"/>
                </a:lnSpc>
                <a:spcBef>
                  <a:spcPct val="0"/>
                </a:spcBef>
              </a:pPr>
              <a:r>
                <a:rPr lang="en-US" b="true" sz="2007" spc="70" strike="noStrike" u="none">
                  <a:solidFill>
                    <a:srgbClr val="000000"/>
                  </a:solidFill>
                  <a:latin typeface="Barlow Bold"/>
                  <a:ea typeface="Barlow Bold"/>
                  <a:cs typeface="Barlow Bold"/>
                  <a:sym typeface="Barlow Bold"/>
                </a:rPr>
                <a:t>Frontend</a:t>
              </a:r>
            </a:p>
          </p:txBody>
        </p:sp>
      </p:grpSp>
      <p:grpSp>
        <p:nvGrpSpPr>
          <p:cNvPr name="Group 8" id="8"/>
          <p:cNvGrpSpPr/>
          <p:nvPr/>
        </p:nvGrpSpPr>
        <p:grpSpPr>
          <a:xfrm rot="0">
            <a:off x="1779830" y="5051860"/>
            <a:ext cx="477338" cy="477338"/>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10" id="10"/>
            <p:cNvSpPr txBox="true"/>
            <p:nvPr/>
          </p:nvSpPr>
          <p:spPr>
            <a:xfrm>
              <a:off x="76200" y="-76200"/>
              <a:ext cx="660400" cy="812800"/>
            </a:xfrm>
            <a:prstGeom prst="rect">
              <a:avLst/>
            </a:prstGeom>
          </p:spPr>
          <p:txBody>
            <a:bodyPr anchor="ctr" rtlCol="false" tIns="50800" lIns="50800" bIns="50800" rIns="50800"/>
            <a:lstStyle/>
            <a:p>
              <a:pPr algn="ctr">
                <a:lnSpc>
                  <a:spcPts val="4508"/>
                </a:lnSpc>
              </a:pPr>
            </a:p>
          </p:txBody>
        </p:sp>
      </p:grpSp>
      <p:sp>
        <p:nvSpPr>
          <p:cNvPr name="TextBox 11" id="11"/>
          <p:cNvSpPr txBox="true"/>
          <p:nvPr/>
        </p:nvSpPr>
        <p:spPr>
          <a:xfrm rot="0">
            <a:off x="1823815" y="3064851"/>
            <a:ext cx="9329115" cy="714972"/>
          </a:xfrm>
          <a:prstGeom prst="rect">
            <a:avLst/>
          </a:prstGeom>
        </p:spPr>
        <p:txBody>
          <a:bodyPr anchor="t" rtlCol="false" tIns="0" lIns="0" bIns="0" rIns="0">
            <a:spAutoFit/>
          </a:bodyPr>
          <a:lstStyle/>
          <a:p>
            <a:pPr algn="l" marL="0" indent="0" lvl="0">
              <a:lnSpc>
                <a:spcPts val="2920"/>
              </a:lnSpc>
              <a:spcBef>
                <a:spcPct val="0"/>
              </a:spcBef>
            </a:pPr>
            <a:r>
              <a:rPr lang="en-US" sz="2086">
                <a:solidFill>
                  <a:srgbClr val="000000"/>
                </a:solidFill>
                <a:latin typeface="Barlow"/>
                <a:ea typeface="Barlow"/>
                <a:cs typeface="Barlow"/>
                <a:sym typeface="Barlow"/>
              </a:rPr>
              <a:t>Utilizaremos el framework React Native ya que nos permite un desarrollo de apps móviles tanto para Android como IOS utilizando JavaScript y React</a:t>
            </a:r>
          </a:p>
        </p:txBody>
      </p:sp>
      <p:sp>
        <p:nvSpPr>
          <p:cNvPr name="TextBox 12" id="12"/>
          <p:cNvSpPr txBox="true"/>
          <p:nvPr/>
        </p:nvSpPr>
        <p:spPr>
          <a:xfrm rot="0">
            <a:off x="1779830" y="1031999"/>
            <a:ext cx="9569348" cy="925777"/>
          </a:xfrm>
          <a:prstGeom prst="rect">
            <a:avLst/>
          </a:prstGeom>
        </p:spPr>
        <p:txBody>
          <a:bodyPr anchor="t" rtlCol="false" tIns="0" lIns="0" bIns="0" rIns="0">
            <a:spAutoFit/>
          </a:bodyPr>
          <a:lstStyle/>
          <a:p>
            <a:pPr algn="l">
              <a:lnSpc>
                <a:spcPts val="7130"/>
              </a:lnSpc>
            </a:pPr>
            <a:r>
              <a:rPr lang="en-US" b="true" sz="6423">
                <a:solidFill>
                  <a:srgbClr val="000000"/>
                </a:solidFill>
                <a:latin typeface="Barlow Bold"/>
                <a:ea typeface="Barlow Bold"/>
                <a:cs typeface="Barlow Bold"/>
                <a:sym typeface="Barlow Bold"/>
              </a:rPr>
              <a:t>Tecnologias a utilizar</a:t>
            </a:r>
          </a:p>
        </p:txBody>
      </p:sp>
      <p:grpSp>
        <p:nvGrpSpPr>
          <p:cNvPr name="Group 13" id="13"/>
          <p:cNvGrpSpPr/>
          <p:nvPr/>
        </p:nvGrpSpPr>
        <p:grpSpPr>
          <a:xfrm rot="0">
            <a:off x="1823815" y="3960798"/>
            <a:ext cx="3411180" cy="503875"/>
            <a:chOff x="0" y="0"/>
            <a:chExt cx="812800" cy="120061"/>
          </a:xfrm>
        </p:grpSpPr>
        <p:sp>
          <p:nvSpPr>
            <p:cNvPr name="Freeform 14" id="14"/>
            <p:cNvSpPr/>
            <p:nvPr/>
          </p:nvSpPr>
          <p:spPr>
            <a:xfrm flipH="false" flipV="false" rot="0">
              <a:off x="0" y="0"/>
              <a:ext cx="812800" cy="120061"/>
            </a:xfrm>
            <a:custGeom>
              <a:avLst/>
              <a:gdLst/>
              <a:ahLst/>
              <a:cxnLst/>
              <a:rect r="r" b="b" t="t" l="l"/>
              <a:pathLst>
                <a:path h="120061" w="812800">
                  <a:moveTo>
                    <a:pt x="60030" y="0"/>
                  </a:moveTo>
                  <a:lnTo>
                    <a:pt x="752770" y="0"/>
                  </a:lnTo>
                  <a:cubicBezTo>
                    <a:pt x="785923" y="0"/>
                    <a:pt x="812800" y="26877"/>
                    <a:pt x="812800" y="60030"/>
                  </a:cubicBezTo>
                  <a:lnTo>
                    <a:pt x="812800" y="60030"/>
                  </a:lnTo>
                  <a:cubicBezTo>
                    <a:pt x="812800" y="93184"/>
                    <a:pt x="785923" y="120061"/>
                    <a:pt x="752770" y="120061"/>
                  </a:cubicBezTo>
                  <a:lnTo>
                    <a:pt x="60030" y="120061"/>
                  </a:lnTo>
                  <a:cubicBezTo>
                    <a:pt x="26877" y="120061"/>
                    <a:pt x="0" y="93184"/>
                    <a:pt x="0" y="60030"/>
                  </a:cubicBezTo>
                  <a:lnTo>
                    <a:pt x="0" y="60030"/>
                  </a:lnTo>
                  <a:cubicBezTo>
                    <a:pt x="0" y="26877"/>
                    <a:pt x="26877" y="0"/>
                    <a:pt x="60030" y="0"/>
                  </a:cubicBezTo>
                  <a:close/>
                </a:path>
              </a:pathLst>
            </a:custGeom>
            <a:solidFill>
              <a:srgbClr val="FFE166"/>
            </a:solidFill>
            <a:ln w="28575" cap="rnd">
              <a:solidFill>
                <a:srgbClr val="000000"/>
              </a:solidFill>
              <a:prstDash val="solid"/>
              <a:round/>
            </a:ln>
          </p:spPr>
        </p:sp>
        <p:sp>
          <p:nvSpPr>
            <p:cNvPr name="TextBox 15" id="15"/>
            <p:cNvSpPr txBox="true"/>
            <p:nvPr/>
          </p:nvSpPr>
          <p:spPr>
            <a:xfrm>
              <a:off x="0" y="-38100"/>
              <a:ext cx="812800" cy="158161"/>
            </a:xfrm>
            <a:prstGeom prst="rect">
              <a:avLst/>
            </a:prstGeom>
          </p:spPr>
          <p:txBody>
            <a:bodyPr anchor="ctr" rtlCol="false" tIns="50800" lIns="50800" bIns="50800" rIns="50800"/>
            <a:lstStyle/>
            <a:p>
              <a:pPr algn="ctr" marL="0" indent="0" lvl="0">
                <a:lnSpc>
                  <a:spcPts val="2810"/>
                </a:lnSpc>
                <a:spcBef>
                  <a:spcPct val="0"/>
                </a:spcBef>
              </a:pPr>
              <a:r>
                <a:rPr lang="en-US" b="true" sz="2007" spc="70" strike="noStrike" u="none">
                  <a:solidFill>
                    <a:srgbClr val="000000"/>
                  </a:solidFill>
                  <a:latin typeface="Barlow Bold"/>
                  <a:ea typeface="Barlow Bold"/>
                  <a:cs typeface="Barlow Bold"/>
                  <a:sym typeface="Barlow Bold"/>
                </a:rPr>
                <a:t>  Backend</a:t>
              </a:r>
            </a:p>
          </p:txBody>
        </p:sp>
      </p:grpSp>
      <p:grpSp>
        <p:nvGrpSpPr>
          <p:cNvPr name="Group 16" id="16"/>
          <p:cNvGrpSpPr/>
          <p:nvPr/>
        </p:nvGrpSpPr>
        <p:grpSpPr>
          <a:xfrm rot="0">
            <a:off x="1823815" y="6714623"/>
            <a:ext cx="477338" cy="477338"/>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18" id="18"/>
            <p:cNvSpPr txBox="true"/>
            <p:nvPr/>
          </p:nvSpPr>
          <p:spPr>
            <a:xfrm>
              <a:off x="76200" y="-76200"/>
              <a:ext cx="660400" cy="812800"/>
            </a:xfrm>
            <a:prstGeom prst="rect">
              <a:avLst/>
            </a:prstGeom>
          </p:spPr>
          <p:txBody>
            <a:bodyPr anchor="ctr" rtlCol="false" tIns="50800" lIns="50800" bIns="50800" rIns="50800"/>
            <a:lstStyle/>
            <a:p>
              <a:pPr algn="ctr">
                <a:lnSpc>
                  <a:spcPts val="4508"/>
                </a:lnSpc>
              </a:pPr>
            </a:p>
          </p:txBody>
        </p:sp>
      </p:grpSp>
      <p:sp>
        <p:nvSpPr>
          <p:cNvPr name="TextBox 19" id="19"/>
          <p:cNvSpPr txBox="true"/>
          <p:nvPr/>
        </p:nvSpPr>
        <p:spPr>
          <a:xfrm rot="0">
            <a:off x="1823815" y="4598023"/>
            <a:ext cx="9052798" cy="714972"/>
          </a:xfrm>
          <a:prstGeom prst="rect">
            <a:avLst/>
          </a:prstGeom>
        </p:spPr>
        <p:txBody>
          <a:bodyPr anchor="t" rtlCol="false" tIns="0" lIns="0" bIns="0" rIns="0">
            <a:spAutoFit/>
          </a:bodyPr>
          <a:lstStyle/>
          <a:p>
            <a:pPr algn="l" marL="0" indent="0" lvl="0">
              <a:lnSpc>
                <a:spcPts val="2920"/>
              </a:lnSpc>
              <a:spcBef>
                <a:spcPct val="0"/>
              </a:spcBef>
            </a:pPr>
            <a:r>
              <a:rPr lang="en-US" sz="2086">
                <a:solidFill>
                  <a:srgbClr val="000000"/>
                </a:solidFill>
                <a:latin typeface="Barlow"/>
                <a:ea typeface="Barlow"/>
                <a:cs typeface="Barlow"/>
                <a:sym typeface="Barlow"/>
              </a:rPr>
              <a:t>Se desarrollará con Python como lenguaje principal y Django como Framework, juntos se encargarán de manejar la lógica del negocio y conexión con IA.</a:t>
            </a:r>
          </a:p>
        </p:txBody>
      </p:sp>
      <p:sp>
        <p:nvSpPr>
          <p:cNvPr name="Freeform 20" id="20"/>
          <p:cNvSpPr/>
          <p:nvPr/>
        </p:nvSpPr>
        <p:spPr>
          <a:xfrm flipH="false" flipV="false" rot="0">
            <a:off x="13980245" y="-2053613"/>
            <a:ext cx="6253479" cy="3524688"/>
          </a:xfrm>
          <a:custGeom>
            <a:avLst/>
            <a:gdLst/>
            <a:ahLst/>
            <a:cxnLst/>
            <a:rect r="r" b="b" t="t" l="l"/>
            <a:pathLst>
              <a:path h="3524688" w="6253479">
                <a:moveTo>
                  <a:pt x="0" y="0"/>
                </a:moveTo>
                <a:lnTo>
                  <a:pt x="6253478" y="0"/>
                </a:lnTo>
                <a:lnTo>
                  <a:pt x="6253478" y="3524687"/>
                </a:lnTo>
                <a:lnTo>
                  <a:pt x="0" y="352468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1" id="21"/>
          <p:cNvSpPr/>
          <p:nvPr/>
        </p:nvSpPr>
        <p:spPr>
          <a:xfrm flipH="false" flipV="false" rot="0">
            <a:off x="-3360891" y="8652160"/>
            <a:ext cx="6253479" cy="3524688"/>
          </a:xfrm>
          <a:custGeom>
            <a:avLst/>
            <a:gdLst/>
            <a:ahLst/>
            <a:cxnLst/>
            <a:rect r="r" b="b" t="t" l="l"/>
            <a:pathLst>
              <a:path h="3524688" w="6253479">
                <a:moveTo>
                  <a:pt x="0" y="0"/>
                </a:moveTo>
                <a:lnTo>
                  <a:pt x="6253478" y="0"/>
                </a:lnTo>
                <a:lnTo>
                  <a:pt x="6253478" y="3524688"/>
                </a:lnTo>
                <a:lnTo>
                  <a:pt x="0" y="352468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2" id="22"/>
          <p:cNvSpPr/>
          <p:nvPr/>
        </p:nvSpPr>
        <p:spPr>
          <a:xfrm flipH="false" flipV="false" rot="-2161316">
            <a:off x="1598817" y="-1627293"/>
            <a:ext cx="5104027" cy="3598339"/>
          </a:xfrm>
          <a:custGeom>
            <a:avLst/>
            <a:gdLst/>
            <a:ahLst/>
            <a:cxnLst/>
            <a:rect r="r" b="b" t="t" l="l"/>
            <a:pathLst>
              <a:path h="3598339" w="5104027">
                <a:moveTo>
                  <a:pt x="0" y="0"/>
                </a:moveTo>
                <a:lnTo>
                  <a:pt x="5104026" y="0"/>
                </a:lnTo>
                <a:lnTo>
                  <a:pt x="5104026" y="3598339"/>
                </a:lnTo>
                <a:lnTo>
                  <a:pt x="0" y="359833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3" id="23"/>
          <p:cNvSpPr/>
          <p:nvPr/>
        </p:nvSpPr>
        <p:spPr>
          <a:xfrm flipH="false" flipV="false" rot="0">
            <a:off x="11699175" y="1988063"/>
            <a:ext cx="5766562" cy="6310875"/>
          </a:xfrm>
          <a:custGeom>
            <a:avLst/>
            <a:gdLst/>
            <a:ahLst/>
            <a:cxnLst/>
            <a:rect r="r" b="b" t="t" l="l"/>
            <a:pathLst>
              <a:path h="6310875" w="5766562">
                <a:moveTo>
                  <a:pt x="0" y="0"/>
                </a:moveTo>
                <a:lnTo>
                  <a:pt x="5766562" y="0"/>
                </a:lnTo>
                <a:lnTo>
                  <a:pt x="5766562" y="6310874"/>
                </a:lnTo>
                <a:lnTo>
                  <a:pt x="0" y="631087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24" id="24"/>
          <p:cNvGrpSpPr/>
          <p:nvPr/>
        </p:nvGrpSpPr>
        <p:grpSpPr>
          <a:xfrm rot="0">
            <a:off x="1823815" y="5493970"/>
            <a:ext cx="3411180" cy="503875"/>
            <a:chOff x="0" y="0"/>
            <a:chExt cx="812800" cy="120061"/>
          </a:xfrm>
        </p:grpSpPr>
        <p:sp>
          <p:nvSpPr>
            <p:cNvPr name="Freeform 25" id="25"/>
            <p:cNvSpPr/>
            <p:nvPr/>
          </p:nvSpPr>
          <p:spPr>
            <a:xfrm flipH="false" flipV="false" rot="0">
              <a:off x="0" y="0"/>
              <a:ext cx="812800" cy="120061"/>
            </a:xfrm>
            <a:custGeom>
              <a:avLst/>
              <a:gdLst/>
              <a:ahLst/>
              <a:cxnLst/>
              <a:rect r="r" b="b" t="t" l="l"/>
              <a:pathLst>
                <a:path h="120061" w="812800">
                  <a:moveTo>
                    <a:pt x="60030" y="0"/>
                  </a:moveTo>
                  <a:lnTo>
                    <a:pt x="752770" y="0"/>
                  </a:lnTo>
                  <a:cubicBezTo>
                    <a:pt x="785923" y="0"/>
                    <a:pt x="812800" y="26877"/>
                    <a:pt x="812800" y="60030"/>
                  </a:cubicBezTo>
                  <a:lnTo>
                    <a:pt x="812800" y="60030"/>
                  </a:lnTo>
                  <a:cubicBezTo>
                    <a:pt x="812800" y="93184"/>
                    <a:pt x="785923" y="120061"/>
                    <a:pt x="752770" y="120061"/>
                  </a:cubicBezTo>
                  <a:lnTo>
                    <a:pt x="60030" y="120061"/>
                  </a:lnTo>
                  <a:cubicBezTo>
                    <a:pt x="26877" y="120061"/>
                    <a:pt x="0" y="93184"/>
                    <a:pt x="0" y="60030"/>
                  </a:cubicBezTo>
                  <a:lnTo>
                    <a:pt x="0" y="60030"/>
                  </a:lnTo>
                  <a:cubicBezTo>
                    <a:pt x="0" y="26877"/>
                    <a:pt x="26877" y="0"/>
                    <a:pt x="60030" y="0"/>
                  </a:cubicBezTo>
                  <a:close/>
                </a:path>
              </a:pathLst>
            </a:custGeom>
            <a:solidFill>
              <a:srgbClr val="FFE166"/>
            </a:solidFill>
            <a:ln w="28575" cap="rnd">
              <a:solidFill>
                <a:srgbClr val="000000"/>
              </a:solidFill>
              <a:prstDash val="solid"/>
              <a:round/>
            </a:ln>
          </p:spPr>
        </p:sp>
        <p:sp>
          <p:nvSpPr>
            <p:cNvPr name="TextBox 26" id="26"/>
            <p:cNvSpPr txBox="true"/>
            <p:nvPr/>
          </p:nvSpPr>
          <p:spPr>
            <a:xfrm>
              <a:off x="0" y="-38100"/>
              <a:ext cx="812800" cy="158161"/>
            </a:xfrm>
            <a:prstGeom prst="rect">
              <a:avLst/>
            </a:prstGeom>
          </p:spPr>
          <p:txBody>
            <a:bodyPr anchor="ctr" rtlCol="false" tIns="50800" lIns="50800" bIns="50800" rIns="50800"/>
            <a:lstStyle/>
            <a:p>
              <a:pPr algn="ctr" marL="0" indent="0" lvl="0">
                <a:lnSpc>
                  <a:spcPts val="2810"/>
                </a:lnSpc>
                <a:spcBef>
                  <a:spcPct val="0"/>
                </a:spcBef>
              </a:pPr>
              <a:r>
                <a:rPr lang="en-US" b="true" sz="2007" spc="70" strike="noStrike" u="none">
                  <a:solidFill>
                    <a:srgbClr val="000000"/>
                  </a:solidFill>
                  <a:latin typeface="Barlow Bold"/>
                  <a:ea typeface="Barlow Bold"/>
                  <a:cs typeface="Barlow Bold"/>
                  <a:sym typeface="Barlow Bold"/>
                </a:rPr>
                <a:t>Base de datos</a:t>
              </a:r>
            </a:p>
          </p:txBody>
        </p:sp>
      </p:grpSp>
      <p:sp>
        <p:nvSpPr>
          <p:cNvPr name="TextBox 27" id="27"/>
          <p:cNvSpPr txBox="true"/>
          <p:nvPr/>
        </p:nvSpPr>
        <p:spPr>
          <a:xfrm rot="0">
            <a:off x="1823815" y="6131195"/>
            <a:ext cx="9052798" cy="1435311"/>
          </a:xfrm>
          <a:prstGeom prst="rect">
            <a:avLst/>
          </a:prstGeom>
        </p:spPr>
        <p:txBody>
          <a:bodyPr anchor="t" rtlCol="false" tIns="0" lIns="0" bIns="0" rIns="0">
            <a:spAutoFit/>
          </a:bodyPr>
          <a:lstStyle/>
          <a:p>
            <a:pPr algn="l" marL="0" indent="0" lvl="0">
              <a:lnSpc>
                <a:spcPts val="2920"/>
              </a:lnSpc>
              <a:spcBef>
                <a:spcPct val="0"/>
              </a:spcBef>
            </a:pPr>
            <a:r>
              <a:rPr lang="en-US" sz="2086">
                <a:solidFill>
                  <a:srgbClr val="000000"/>
                </a:solidFill>
                <a:latin typeface="Barlow"/>
                <a:ea typeface="Barlow"/>
                <a:cs typeface="Barlow"/>
                <a:sym typeface="Barlow"/>
              </a:rPr>
              <a:t>Para el almacenamiento de los datos utilizaremos SupaBase, esta proporciona funcionalidades como bases de datos en tiempo real, autenticación y almacenamiento. Ademas, esta basada en PostgreSQL lo que la hace robusta y escalable</a:t>
            </a:r>
          </a:p>
        </p:txBody>
      </p:sp>
      <p:grpSp>
        <p:nvGrpSpPr>
          <p:cNvPr name="Group 28" id="28"/>
          <p:cNvGrpSpPr/>
          <p:nvPr/>
        </p:nvGrpSpPr>
        <p:grpSpPr>
          <a:xfrm rot="0">
            <a:off x="1823815" y="7747481"/>
            <a:ext cx="3411180" cy="503875"/>
            <a:chOff x="0" y="0"/>
            <a:chExt cx="812800" cy="120061"/>
          </a:xfrm>
        </p:grpSpPr>
        <p:sp>
          <p:nvSpPr>
            <p:cNvPr name="Freeform 29" id="29"/>
            <p:cNvSpPr/>
            <p:nvPr/>
          </p:nvSpPr>
          <p:spPr>
            <a:xfrm flipH="false" flipV="false" rot="0">
              <a:off x="0" y="0"/>
              <a:ext cx="812800" cy="120061"/>
            </a:xfrm>
            <a:custGeom>
              <a:avLst/>
              <a:gdLst/>
              <a:ahLst/>
              <a:cxnLst/>
              <a:rect r="r" b="b" t="t" l="l"/>
              <a:pathLst>
                <a:path h="120061" w="812800">
                  <a:moveTo>
                    <a:pt x="60030" y="0"/>
                  </a:moveTo>
                  <a:lnTo>
                    <a:pt x="752770" y="0"/>
                  </a:lnTo>
                  <a:cubicBezTo>
                    <a:pt x="785923" y="0"/>
                    <a:pt x="812800" y="26877"/>
                    <a:pt x="812800" y="60030"/>
                  </a:cubicBezTo>
                  <a:lnTo>
                    <a:pt x="812800" y="60030"/>
                  </a:lnTo>
                  <a:cubicBezTo>
                    <a:pt x="812800" y="93184"/>
                    <a:pt x="785923" y="120061"/>
                    <a:pt x="752770" y="120061"/>
                  </a:cubicBezTo>
                  <a:lnTo>
                    <a:pt x="60030" y="120061"/>
                  </a:lnTo>
                  <a:cubicBezTo>
                    <a:pt x="26877" y="120061"/>
                    <a:pt x="0" y="93184"/>
                    <a:pt x="0" y="60030"/>
                  </a:cubicBezTo>
                  <a:lnTo>
                    <a:pt x="0" y="60030"/>
                  </a:lnTo>
                  <a:cubicBezTo>
                    <a:pt x="0" y="26877"/>
                    <a:pt x="26877" y="0"/>
                    <a:pt x="60030" y="0"/>
                  </a:cubicBezTo>
                  <a:close/>
                </a:path>
              </a:pathLst>
            </a:custGeom>
            <a:solidFill>
              <a:srgbClr val="FFE166"/>
            </a:solidFill>
            <a:ln w="28575" cap="rnd">
              <a:solidFill>
                <a:srgbClr val="000000"/>
              </a:solidFill>
              <a:prstDash val="solid"/>
              <a:round/>
            </a:ln>
          </p:spPr>
        </p:sp>
        <p:sp>
          <p:nvSpPr>
            <p:cNvPr name="TextBox 30" id="30"/>
            <p:cNvSpPr txBox="true"/>
            <p:nvPr/>
          </p:nvSpPr>
          <p:spPr>
            <a:xfrm>
              <a:off x="0" y="-38100"/>
              <a:ext cx="812800" cy="158161"/>
            </a:xfrm>
            <a:prstGeom prst="rect">
              <a:avLst/>
            </a:prstGeom>
          </p:spPr>
          <p:txBody>
            <a:bodyPr anchor="ctr" rtlCol="false" tIns="50800" lIns="50800" bIns="50800" rIns="50800"/>
            <a:lstStyle/>
            <a:p>
              <a:pPr algn="ctr" marL="0" indent="0" lvl="0">
                <a:lnSpc>
                  <a:spcPts val="2810"/>
                </a:lnSpc>
                <a:spcBef>
                  <a:spcPct val="0"/>
                </a:spcBef>
              </a:pPr>
              <a:r>
                <a:rPr lang="en-US" b="true" sz="2007" spc="70" strike="noStrike" u="none">
                  <a:solidFill>
                    <a:srgbClr val="000000"/>
                  </a:solidFill>
                  <a:latin typeface="Barlow Bold"/>
                  <a:ea typeface="Barlow Bold"/>
                  <a:cs typeface="Barlow Bold"/>
                  <a:sym typeface="Barlow Bold"/>
                </a:rPr>
                <a:t>IA y Análisis de datos</a:t>
              </a:r>
            </a:p>
          </p:txBody>
        </p:sp>
      </p:grpSp>
      <p:sp>
        <p:nvSpPr>
          <p:cNvPr name="TextBox 31" id="31"/>
          <p:cNvSpPr txBox="true"/>
          <p:nvPr/>
        </p:nvSpPr>
        <p:spPr>
          <a:xfrm rot="0">
            <a:off x="1823815" y="8384706"/>
            <a:ext cx="11233684" cy="1435311"/>
          </a:xfrm>
          <a:prstGeom prst="rect">
            <a:avLst/>
          </a:prstGeom>
        </p:spPr>
        <p:txBody>
          <a:bodyPr anchor="t" rtlCol="false" tIns="0" lIns="0" bIns="0" rIns="0">
            <a:spAutoFit/>
          </a:bodyPr>
          <a:lstStyle/>
          <a:p>
            <a:pPr algn="l">
              <a:lnSpc>
                <a:spcPts val="2920"/>
              </a:lnSpc>
            </a:pPr>
            <a:r>
              <a:rPr lang="en-US" sz="2086">
                <a:solidFill>
                  <a:srgbClr val="000000"/>
                </a:solidFill>
                <a:latin typeface="Barlow"/>
                <a:ea typeface="Barlow"/>
                <a:cs typeface="Barlow"/>
                <a:sym typeface="Barlow"/>
              </a:rPr>
              <a:t>El agente de educación financiera integrará librerías de Python como Scikit-learn y Pandas, dependiendo del enfoque. Estas herramientas permitirán procesar información, analizar patrones de datos y responder a los usuarios de manera dinámica y personalizada.</a:t>
            </a:r>
          </a:p>
          <a:p>
            <a:pPr algn="l" marL="0" indent="0" lvl="0">
              <a:lnSpc>
                <a:spcPts val="2920"/>
              </a:lnSpc>
              <a:spcBef>
                <a:spcPct val="0"/>
              </a:spcBef>
            </a:pP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show="false">
  <p:cSld>
    <p:spTree>
      <p:nvGrpSpPr>
        <p:cNvPr id="1" name=""/>
        <p:cNvGrpSpPr/>
        <p:nvPr/>
      </p:nvGrpSpPr>
      <p:grpSpPr>
        <a:xfrm>
          <a:off x="0" y="0"/>
          <a:ext cx="0" cy="0"/>
          <a:chOff x="0" y="0"/>
          <a:chExt cx="0" cy="0"/>
        </a:xfrm>
      </p:grpSpPr>
      <p:sp>
        <p:nvSpPr>
          <p:cNvPr name="Freeform 2" id="2"/>
          <p:cNvSpPr/>
          <p:nvPr/>
        </p:nvSpPr>
        <p:spPr>
          <a:xfrm flipH="true" flipV="true" rot="877289">
            <a:off x="7115691" y="-1172418"/>
            <a:ext cx="13147569" cy="4733125"/>
          </a:xfrm>
          <a:custGeom>
            <a:avLst/>
            <a:gdLst/>
            <a:ahLst/>
            <a:cxnLst/>
            <a:rect r="r" b="b" t="t" l="l"/>
            <a:pathLst>
              <a:path h="4733125" w="13147569">
                <a:moveTo>
                  <a:pt x="13147569" y="4733125"/>
                </a:moveTo>
                <a:lnTo>
                  <a:pt x="0" y="4733125"/>
                </a:lnTo>
                <a:lnTo>
                  <a:pt x="0" y="0"/>
                </a:lnTo>
                <a:lnTo>
                  <a:pt x="13147569" y="0"/>
                </a:lnTo>
                <a:lnTo>
                  <a:pt x="13147569" y="4733125"/>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3" id="3"/>
          <p:cNvSpPr/>
          <p:nvPr/>
        </p:nvSpPr>
        <p:spPr>
          <a:xfrm flipH="false" flipV="false" rot="751270">
            <a:off x="-3361789" y="7578901"/>
            <a:ext cx="10630837" cy="3827101"/>
          </a:xfrm>
          <a:custGeom>
            <a:avLst/>
            <a:gdLst/>
            <a:ahLst/>
            <a:cxnLst/>
            <a:rect r="r" b="b" t="t" l="l"/>
            <a:pathLst>
              <a:path h="3827101" w="10630837">
                <a:moveTo>
                  <a:pt x="0" y="0"/>
                </a:moveTo>
                <a:lnTo>
                  <a:pt x="10630837" y="0"/>
                </a:lnTo>
                <a:lnTo>
                  <a:pt x="10630837" y="3827102"/>
                </a:lnTo>
                <a:lnTo>
                  <a:pt x="0" y="382710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4" id="4"/>
          <p:cNvSpPr/>
          <p:nvPr/>
        </p:nvSpPr>
        <p:spPr>
          <a:xfrm flipH="false" flipV="false" rot="-10676830">
            <a:off x="11346233" y="8450064"/>
            <a:ext cx="4329861" cy="3052552"/>
          </a:xfrm>
          <a:custGeom>
            <a:avLst/>
            <a:gdLst/>
            <a:ahLst/>
            <a:cxnLst/>
            <a:rect r="r" b="b" t="t" l="l"/>
            <a:pathLst>
              <a:path h="3052552" w="4329861">
                <a:moveTo>
                  <a:pt x="0" y="0"/>
                </a:moveTo>
                <a:lnTo>
                  <a:pt x="4329862" y="0"/>
                </a:lnTo>
                <a:lnTo>
                  <a:pt x="4329862" y="3052552"/>
                </a:lnTo>
                <a:lnTo>
                  <a:pt x="0" y="305255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3650226" y="-1832867"/>
            <a:ext cx="7300452" cy="4114800"/>
          </a:xfrm>
          <a:custGeom>
            <a:avLst/>
            <a:gdLst/>
            <a:ahLst/>
            <a:cxnLst/>
            <a:rect r="r" b="b" t="t" l="l"/>
            <a:pathLst>
              <a:path h="4114800" w="7300452">
                <a:moveTo>
                  <a:pt x="0" y="0"/>
                </a:moveTo>
                <a:lnTo>
                  <a:pt x="7300452" y="0"/>
                </a:lnTo>
                <a:lnTo>
                  <a:pt x="7300452"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1560094">
            <a:off x="15284066" y="8124513"/>
            <a:ext cx="4329861" cy="3052552"/>
          </a:xfrm>
          <a:custGeom>
            <a:avLst/>
            <a:gdLst/>
            <a:ahLst/>
            <a:cxnLst/>
            <a:rect r="r" b="b" t="t" l="l"/>
            <a:pathLst>
              <a:path h="3052552" w="4329861">
                <a:moveTo>
                  <a:pt x="0" y="0"/>
                </a:moveTo>
                <a:lnTo>
                  <a:pt x="4329862" y="0"/>
                </a:lnTo>
                <a:lnTo>
                  <a:pt x="4329862" y="3052552"/>
                </a:lnTo>
                <a:lnTo>
                  <a:pt x="0" y="305255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991188">
            <a:off x="511354" y="743149"/>
            <a:ext cx="4259672" cy="4215068"/>
          </a:xfrm>
          <a:custGeom>
            <a:avLst/>
            <a:gdLst/>
            <a:ahLst/>
            <a:cxnLst/>
            <a:rect r="r" b="b" t="t" l="l"/>
            <a:pathLst>
              <a:path h="4215068" w="4259672">
                <a:moveTo>
                  <a:pt x="0" y="0"/>
                </a:moveTo>
                <a:lnTo>
                  <a:pt x="4259672" y="0"/>
                </a:lnTo>
                <a:lnTo>
                  <a:pt x="4259672" y="4215068"/>
                </a:lnTo>
                <a:lnTo>
                  <a:pt x="0" y="4215068"/>
                </a:lnTo>
                <a:lnTo>
                  <a:pt x="0" y="0"/>
                </a:lnTo>
                <a:close/>
              </a:path>
            </a:pathLst>
          </a:custGeom>
          <a:blipFill>
            <a:blip r:embed="rId8"/>
            <a:stretch>
              <a:fillRect l="0" t="0" r="0" b="0"/>
            </a:stretch>
          </a:blipFill>
          <a:ln w="38100" cap="sq">
            <a:solidFill>
              <a:srgbClr val="000000"/>
            </a:solidFill>
            <a:prstDash val="solid"/>
            <a:miter/>
          </a:ln>
        </p:spPr>
      </p:sp>
      <p:sp>
        <p:nvSpPr>
          <p:cNvPr name="Freeform 8" id="8"/>
          <p:cNvSpPr/>
          <p:nvPr/>
        </p:nvSpPr>
        <p:spPr>
          <a:xfrm flipH="false" flipV="false" rot="-814418">
            <a:off x="867400" y="4960097"/>
            <a:ext cx="4148231" cy="5490948"/>
          </a:xfrm>
          <a:custGeom>
            <a:avLst/>
            <a:gdLst/>
            <a:ahLst/>
            <a:cxnLst/>
            <a:rect r="r" b="b" t="t" l="l"/>
            <a:pathLst>
              <a:path h="5490948" w="4148231">
                <a:moveTo>
                  <a:pt x="0" y="0"/>
                </a:moveTo>
                <a:lnTo>
                  <a:pt x="4148231" y="0"/>
                </a:lnTo>
                <a:lnTo>
                  <a:pt x="4148231" y="5490948"/>
                </a:lnTo>
                <a:lnTo>
                  <a:pt x="0" y="5490948"/>
                </a:lnTo>
                <a:lnTo>
                  <a:pt x="0" y="0"/>
                </a:lnTo>
                <a:close/>
              </a:path>
            </a:pathLst>
          </a:custGeom>
          <a:blipFill>
            <a:blip r:embed="rId9"/>
            <a:stretch>
              <a:fillRect l="0" t="0" r="0" b="0"/>
            </a:stretch>
          </a:blipFill>
          <a:ln w="38100" cap="sq">
            <a:solidFill>
              <a:srgbClr val="000000"/>
            </a:solidFill>
            <a:prstDash val="solid"/>
            <a:miter/>
          </a:ln>
        </p:spPr>
      </p:sp>
      <p:sp>
        <p:nvSpPr>
          <p:cNvPr name="Freeform 9" id="9"/>
          <p:cNvSpPr/>
          <p:nvPr/>
        </p:nvSpPr>
        <p:spPr>
          <a:xfrm flipH="false" flipV="false" rot="0">
            <a:off x="5595758" y="1314721"/>
            <a:ext cx="3325488" cy="6125423"/>
          </a:xfrm>
          <a:custGeom>
            <a:avLst/>
            <a:gdLst/>
            <a:ahLst/>
            <a:cxnLst/>
            <a:rect r="r" b="b" t="t" l="l"/>
            <a:pathLst>
              <a:path h="6125423" w="3325488">
                <a:moveTo>
                  <a:pt x="0" y="0"/>
                </a:moveTo>
                <a:lnTo>
                  <a:pt x="3325489" y="0"/>
                </a:lnTo>
                <a:lnTo>
                  <a:pt x="3325489" y="6125422"/>
                </a:lnTo>
                <a:lnTo>
                  <a:pt x="0" y="6125422"/>
                </a:lnTo>
                <a:lnTo>
                  <a:pt x="0" y="0"/>
                </a:lnTo>
                <a:close/>
              </a:path>
            </a:pathLst>
          </a:custGeom>
          <a:blipFill>
            <a:blip r:embed="rId10"/>
            <a:stretch>
              <a:fillRect l="0" t="0" r="0" b="0"/>
            </a:stretch>
          </a:blipFill>
          <a:ln w="38100" cap="sq">
            <a:solidFill>
              <a:srgbClr val="000000"/>
            </a:solidFill>
            <a:prstDash val="solid"/>
            <a:miter/>
          </a:ln>
        </p:spPr>
      </p:sp>
      <p:sp>
        <p:nvSpPr>
          <p:cNvPr name="Freeform 10" id="10"/>
          <p:cNvSpPr/>
          <p:nvPr/>
        </p:nvSpPr>
        <p:spPr>
          <a:xfrm flipH="false" flipV="false" rot="0">
            <a:off x="9584386" y="330905"/>
            <a:ext cx="3277062" cy="6141124"/>
          </a:xfrm>
          <a:custGeom>
            <a:avLst/>
            <a:gdLst/>
            <a:ahLst/>
            <a:cxnLst/>
            <a:rect r="r" b="b" t="t" l="l"/>
            <a:pathLst>
              <a:path h="6141124" w="3277062">
                <a:moveTo>
                  <a:pt x="0" y="0"/>
                </a:moveTo>
                <a:lnTo>
                  <a:pt x="3277062" y="0"/>
                </a:lnTo>
                <a:lnTo>
                  <a:pt x="3277062" y="6141123"/>
                </a:lnTo>
                <a:lnTo>
                  <a:pt x="0" y="6141123"/>
                </a:lnTo>
                <a:lnTo>
                  <a:pt x="0" y="0"/>
                </a:lnTo>
                <a:close/>
              </a:path>
            </a:pathLst>
          </a:custGeom>
          <a:blipFill>
            <a:blip r:embed="rId11"/>
            <a:stretch>
              <a:fillRect l="0" t="0" r="0" b="0"/>
            </a:stretch>
          </a:blipFill>
          <a:ln w="38100" cap="sq">
            <a:solidFill>
              <a:srgbClr val="000000"/>
            </a:solidFill>
            <a:prstDash val="solid"/>
            <a:miter/>
          </a:ln>
        </p:spPr>
      </p:sp>
      <p:sp>
        <p:nvSpPr>
          <p:cNvPr name="Freeform 11" id="11"/>
          <p:cNvSpPr/>
          <p:nvPr/>
        </p:nvSpPr>
        <p:spPr>
          <a:xfrm flipH="false" flipV="false" rot="0">
            <a:off x="13524587" y="1314721"/>
            <a:ext cx="3924410" cy="5932485"/>
          </a:xfrm>
          <a:custGeom>
            <a:avLst/>
            <a:gdLst/>
            <a:ahLst/>
            <a:cxnLst/>
            <a:rect r="r" b="b" t="t" l="l"/>
            <a:pathLst>
              <a:path h="5932485" w="3924410">
                <a:moveTo>
                  <a:pt x="0" y="0"/>
                </a:moveTo>
                <a:lnTo>
                  <a:pt x="3924410" y="0"/>
                </a:lnTo>
                <a:lnTo>
                  <a:pt x="3924410" y="5932485"/>
                </a:lnTo>
                <a:lnTo>
                  <a:pt x="0" y="5932485"/>
                </a:lnTo>
                <a:lnTo>
                  <a:pt x="0" y="0"/>
                </a:lnTo>
                <a:close/>
              </a:path>
            </a:pathLst>
          </a:custGeom>
          <a:blipFill>
            <a:blip r:embed="rId12"/>
            <a:stretch>
              <a:fillRect l="0" t="0" r="0" b="0"/>
            </a:stretch>
          </a:blipFill>
          <a:ln w="38100" cap="sq">
            <a:solidFill>
              <a:srgbClr val="000000"/>
            </a:solidFill>
            <a:prstDash val="solid"/>
            <a:miter/>
          </a:ln>
        </p:spPr>
      </p:sp>
      <p:sp>
        <p:nvSpPr>
          <p:cNvPr name="Freeform 12" id="12"/>
          <p:cNvSpPr/>
          <p:nvPr/>
        </p:nvSpPr>
        <p:spPr>
          <a:xfrm flipH="false" flipV="false" rot="0">
            <a:off x="16716583" y="577086"/>
            <a:ext cx="1464828" cy="1234118"/>
          </a:xfrm>
          <a:custGeom>
            <a:avLst/>
            <a:gdLst/>
            <a:ahLst/>
            <a:cxnLst/>
            <a:rect r="r" b="b" t="t" l="l"/>
            <a:pathLst>
              <a:path h="1234118" w="1464828">
                <a:moveTo>
                  <a:pt x="0" y="0"/>
                </a:moveTo>
                <a:lnTo>
                  <a:pt x="1464828" y="0"/>
                </a:lnTo>
                <a:lnTo>
                  <a:pt x="1464828" y="1234117"/>
                </a:lnTo>
                <a:lnTo>
                  <a:pt x="0" y="1234117"/>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TextBox 13" id="13"/>
          <p:cNvSpPr txBox="true"/>
          <p:nvPr/>
        </p:nvSpPr>
        <p:spPr>
          <a:xfrm rot="0">
            <a:off x="4059477" y="-123825"/>
            <a:ext cx="3339440" cy="1094349"/>
          </a:xfrm>
          <a:prstGeom prst="rect">
            <a:avLst/>
          </a:prstGeom>
        </p:spPr>
        <p:txBody>
          <a:bodyPr anchor="t" rtlCol="false" tIns="0" lIns="0" bIns="0" rIns="0">
            <a:spAutoFit/>
          </a:bodyPr>
          <a:lstStyle/>
          <a:p>
            <a:pPr algn="l" marL="0" indent="0" lvl="0">
              <a:lnSpc>
                <a:spcPts val="8981"/>
              </a:lnSpc>
              <a:spcBef>
                <a:spcPct val="0"/>
              </a:spcBef>
            </a:pPr>
            <a:r>
              <a:rPr lang="en-US" b="true" sz="6415">
                <a:solidFill>
                  <a:srgbClr val="000000"/>
                </a:solidFill>
                <a:latin typeface="Barlow Bold"/>
                <a:ea typeface="Barlow Bold"/>
                <a:cs typeface="Barlow Bold"/>
                <a:sym typeface="Barlow Bold"/>
              </a:rPr>
              <a:t>Mockups</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2F2F2"/>
        </a:solidFill>
      </p:bgPr>
    </p:bg>
    <p:spTree>
      <p:nvGrpSpPr>
        <p:cNvPr id="1" name=""/>
        <p:cNvGrpSpPr/>
        <p:nvPr/>
      </p:nvGrpSpPr>
      <p:grpSpPr>
        <a:xfrm>
          <a:off x="0" y="0"/>
          <a:ext cx="0" cy="0"/>
          <a:chOff x="0" y="0"/>
          <a:chExt cx="0" cy="0"/>
        </a:xfrm>
      </p:grpSpPr>
      <p:sp>
        <p:nvSpPr>
          <p:cNvPr name="Freeform 2" id="2"/>
          <p:cNvSpPr/>
          <p:nvPr/>
        </p:nvSpPr>
        <p:spPr>
          <a:xfrm flipH="true" flipV="true" rot="877289">
            <a:off x="7115691" y="-1172418"/>
            <a:ext cx="13147569" cy="4733125"/>
          </a:xfrm>
          <a:custGeom>
            <a:avLst/>
            <a:gdLst/>
            <a:ahLst/>
            <a:cxnLst/>
            <a:rect r="r" b="b" t="t" l="l"/>
            <a:pathLst>
              <a:path h="4733125" w="13147569">
                <a:moveTo>
                  <a:pt x="13147569" y="4733125"/>
                </a:moveTo>
                <a:lnTo>
                  <a:pt x="0" y="4733125"/>
                </a:lnTo>
                <a:lnTo>
                  <a:pt x="0" y="0"/>
                </a:lnTo>
                <a:lnTo>
                  <a:pt x="13147569" y="0"/>
                </a:lnTo>
                <a:lnTo>
                  <a:pt x="13147569" y="4733125"/>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3" id="3"/>
          <p:cNvSpPr/>
          <p:nvPr/>
        </p:nvSpPr>
        <p:spPr>
          <a:xfrm flipH="false" flipV="false" rot="751270">
            <a:off x="-3361789" y="7578901"/>
            <a:ext cx="10630837" cy="3827101"/>
          </a:xfrm>
          <a:custGeom>
            <a:avLst/>
            <a:gdLst/>
            <a:ahLst/>
            <a:cxnLst/>
            <a:rect r="r" b="b" t="t" l="l"/>
            <a:pathLst>
              <a:path h="3827101" w="10630837">
                <a:moveTo>
                  <a:pt x="0" y="0"/>
                </a:moveTo>
                <a:lnTo>
                  <a:pt x="10630837" y="0"/>
                </a:lnTo>
                <a:lnTo>
                  <a:pt x="10630837" y="3827102"/>
                </a:lnTo>
                <a:lnTo>
                  <a:pt x="0" y="382710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4" id="4"/>
          <p:cNvSpPr/>
          <p:nvPr/>
        </p:nvSpPr>
        <p:spPr>
          <a:xfrm flipH="false" flipV="false" rot="-10676830">
            <a:off x="11346233" y="8450064"/>
            <a:ext cx="4329861" cy="3052552"/>
          </a:xfrm>
          <a:custGeom>
            <a:avLst/>
            <a:gdLst/>
            <a:ahLst/>
            <a:cxnLst/>
            <a:rect r="r" b="b" t="t" l="l"/>
            <a:pathLst>
              <a:path h="3052552" w="4329861">
                <a:moveTo>
                  <a:pt x="0" y="0"/>
                </a:moveTo>
                <a:lnTo>
                  <a:pt x="4329862" y="0"/>
                </a:lnTo>
                <a:lnTo>
                  <a:pt x="4329862" y="3052552"/>
                </a:lnTo>
                <a:lnTo>
                  <a:pt x="0" y="305255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3650226" y="-1832867"/>
            <a:ext cx="7300452" cy="4114800"/>
          </a:xfrm>
          <a:custGeom>
            <a:avLst/>
            <a:gdLst/>
            <a:ahLst/>
            <a:cxnLst/>
            <a:rect r="r" b="b" t="t" l="l"/>
            <a:pathLst>
              <a:path h="4114800" w="7300452">
                <a:moveTo>
                  <a:pt x="0" y="0"/>
                </a:moveTo>
                <a:lnTo>
                  <a:pt x="7300452" y="0"/>
                </a:lnTo>
                <a:lnTo>
                  <a:pt x="7300452"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1560094">
            <a:off x="15284066" y="8124513"/>
            <a:ext cx="4329861" cy="3052552"/>
          </a:xfrm>
          <a:custGeom>
            <a:avLst/>
            <a:gdLst/>
            <a:ahLst/>
            <a:cxnLst/>
            <a:rect r="r" b="b" t="t" l="l"/>
            <a:pathLst>
              <a:path h="3052552" w="4329861">
                <a:moveTo>
                  <a:pt x="0" y="0"/>
                </a:moveTo>
                <a:lnTo>
                  <a:pt x="4329862" y="0"/>
                </a:lnTo>
                <a:lnTo>
                  <a:pt x="4329862" y="3052552"/>
                </a:lnTo>
                <a:lnTo>
                  <a:pt x="0" y="305255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16716583" y="577086"/>
            <a:ext cx="1464828" cy="1234118"/>
          </a:xfrm>
          <a:custGeom>
            <a:avLst/>
            <a:gdLst/>
            <a:ahLst/>
            <a:cxnLst/>
            <a:rect r="r" b="b" t="t" l="l"/>
            <a:pathLst>
              <a:path h="1234118" w="1464828">
                <a:moveTo>
                  <a:pt x="0" y="0"/>
                </a:moveTo>
                <a:lnTo>
                  <a:pt x="1464828" y="0"/>
                </a:lnTo>
                <a:lnTo>
                  <a:pt x="1464828" y="1234117"/>
                </a:lnTo>
                <a:lnTo>
                  <a:pt x="0" y="123411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8" id="8"/>
          <p:cNvGrpSpPr>
            <a:grpSpLocks noChangeAspect="true"/>
          </p:cNvGrpSpPr>
          <p:nvPr/>
        </p:nvGrpSpPr>
        <p:grpSpPr>
          <a:xfrm rot="0">
            <a:off x="6891621" y="608508"/>
            <a:ext cx="4504758" cy="9069983"/>
            <a:chOff x="0" y="0"/>
            <a:chExt cx="9461500" cy="19050000"/>
          </a:xfrm>
        </p:grpSpPr>
        <p:sp>
          <p:nvSpPr>
            <p:cNvPr name="Freeform 9" id="9"/>
            <p:cNvSpPr/>
            <p:nvPr/>
          </p:nvSpPr>
          <p:spPr>
            <a:xfrm flipH="false" flipV="false" rot="0">
              <a:off x="400304" y="312801"/>
              <a:ext cx="8650859" cy="18424398"/>
            </a:xfrm>
            <a:custGeom>
              <a:avLst/>
              <a:gdLst/>
              <a:ahLst/>
              <a:cxnLst/>
              <a:rect r="r" b="b" t="t" l="l"/>
              <a:pathLst>
                <a:path h="18424398" w="8650859">
                  <a:moveTo>
                    <a:pt x="7532370" y="18424398"/>
                  </a:moveTo>
                  <a:lnTo>
                    <a:pt x="1118489" y="18424398"/>
                  </a:lnTo>
                  <a:cubicBezTo>
                    <a:pt x="500761" y="18424398"/>
                    <a:pt x="0" y="17923636"/>
                    <a:pt x="0" y="17305910"/>
                  </a:cubicBezTo>
                  <a:lnTo>
                    <a:pt x="0" y="1118489"/>
                  </a:lnTo>
                  <a:cubicBezTo>
                    <a:pt x="0" y="500761"/>
                    <a:pt x="500761" y="0"/>
                    <a:pt x="1118489" y="0"/>
                  </a:cubicBezTo>
                  <a:lnTo>
                    <a:pt x="7532370" y="0"/>
                  </a:lnTo>
                  <a:cubicBezTo>
                    <a:pt x="8150098" y="0"/>
                    <a:pt x="8650859" y="500761"/>
                    <a:pt x="8650859" y="1118489"/>
                  </a:cubicBezTo>
                  <a:lnTo>
                    <a:pt x="8650859" y="17305910"/>
                  </a:lnTo>
                  <a:cubicBezTo>
                    <a:pt x="8650732" y="17923636"/>
                    <a:pt x="8150098" y="18424398"/>
                    <a:pt x="7532370" y="18424398"/>
                  </a:cubicBezTo>
                  <a:close/>
                </a:path>
              </a:pathLst>
            </a:custGeom>
            <a:blipFill>
              <a:blip r:embed="rId10"/>
              <a:stretch>
                <a:fillRect l="-139350" t="0" r="-139350" b="0"/>
              </a:stretch>
            </a:blipFill>
          </p:spPr>
        </p:sp>
        <p:sp>
          <p:nvSpPr>
            <p:cNvPr name="Freeform 10" id="10"/>
            <p:cNvSpPr/>
            <p:nvPr/>
          </p:nvSpPr>
          <p:spPr>
            <a:xfrm flipH="false" flipV="false" rot="0">
              <a:off x="0" y="0"/>
              <a:ext cx="9461500" cy="19050000"/>
            </a:xfrm>
            <a:custGeom>
              <a:avLst/>
              <a:gdLst/>
              <a:ahLst/>
              <a:cxnLst/>
              <a:rect r="r" b="b" t="t" l="l"/>
              <a:pathLst>
                <a:path h="19050000" w="9461500">
                  <a:moveTo>
                    <a:pt x="9461500" y="19050000"/>
                  </a:moveTo>
                  <a:lnTo>
                    <a:pt x="0" y="19050000"/>
                  </a:lnTo>
                  <a:lnTo>
                    <a:pt x="0" y="0"/>
                  </a:lnTo>
                  <a:lnTo>
                    <a:pt x="9461500" y="0"/>
                  </a:lnTo>
                  <a:lnTo>
                    <a:pt x="9461500" y="19050000"/>
                  </a:lnTo>
                  <a:close/>
                </a:path>
              </a:pathLst>
            </a:custGeom>
            <a:blipFill>
              <a:blip r:embed="rId11"/>
              <a:stretch>
                <a:fillRect l="-83" t="0" r="-83" b="0"/>
              </a:stretch>
            </a:blipFill>
          </p:spPr>
        </p:sp>
      </p:grpSp>
      <p:sp>
        <p:nvSpPr>
          <p:cNvPr name="TextBox 11" id="11"/>
          <p:cNvSpPr txBox="true"/>
          <p:nvPr/>
        </p:nvSpPr>
        <p:spPr>
          <a:xfrm rot="0">
            <a:off x="1980506" y="885825"/>
            <a:ext cx="3339440" cy="1285484"/>
          </a:xfrm>
          <a:prstGeom prst="rect">
            <a:avLst/>
          </a:prstGeom>
        </p:spPr>
        <p:txBody>
          <a:bodyPr anchor="t" rtlCol="false" tIns="0" lIns="0" bIns="0" rIns="0">
            <a:spAutoFit/>
          </a:bodyPr>
          <a:lstStyle/>
          <a:p>
            <a:pPr algn="l" marL="0" indent="0" lvl="0">
              <a:lnSpc>
                <a:spcPts val="10521"/>
              </a:lnSpc>
              <a:spcBef>
                <a:spcPct val="0"/>
              </a:spcBef>
            </a:pPr>
            <a:r>
              <a:rPr lang="en-US" b="true" sz="7515">
                <a:solidFill>
                  <a:srgbClr val="000000"/>
                </a:solidFill>
                <a:latin typeface="Barlow Bold"/>
                <a:ea typeface="Barlow Bold"/>
                <a:cs typeface="Barlow Bold"/>
                <a:sym typeface="Barlow Bold"/>
              </a:rPr>
              <a:t>Mockup</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0800000">
            <a:off x="-1211150" y="2838805"/>
            <a:ext cx="10484097" cy="3489108"/>
          </a:xfrm>
          <a:custGeom>
            <a:avLst/>
            <a:gdLst/>
            <a:ahLst/>
            <a:cxnLst/>
            <a:rect r="r" b="b" t="t" l="l"/>
            <a:pathLst>
              <a:path h="3489108" w="10484097">
                <a:moveTo>
                  <a:pt x="0" y="0"/>
                </a:moveTo>
                <a:lnTo>
                  <a:pt x="10484098" y="0"/>
                </a:lnTo>
                <a:lnTo>
                  <a:pt x="10484098" y="3489108"/>
                </a:lnTo>
                <a:lnTo>
                  <a:pt x="0" y="348910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3" id="3"/>
          <p:cNvSpPr/>
          <p:nvPr/>
        </p:nvSpPr>
        <p:spPr>
          <a:xfrm flipH="false" flipV="false" rot="-10800000">
            <a:off x="9144000" y="2838805"/>
            <a:ext cx="10484097" cy="3489108"/>
          </a:xfrm>
          <a:custGeom>
            <a:avLst/>
            <a:gdLst/>
            <a:ahLst/>
            <a:cxnLst/>
            <a:rect r="r" b="b" t="t" l="l"/>
            <a:pathLst>
              <a:path h="3489108" w="10484097">
                <a:moveTo>
                  <a:pt x="0" y="0"/>
                </a:moveTo>
                <a:lnTo>
                  <a:pt x="10484097" y="0"/>
                </a:lnTo>
                <a:lnTo>
                  <a:pt x="10484097" y="3489108"/>
                </a:lnTo>
                <a:lnTo>
                  <a:pt x="0" y="348910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4" id="4"/>
          <p:cNvSpPr/>
          <p:nvPr/>
        </p:nvSpPr>
        <p:spPr>
          <a:xfrm flipH="false" flipV="false" rot="0">
            <a:off x="1390873" y="3959610"/>
            <a:ext cx="3161039" cy="3149185"/>
          </a:xfrm>
          <a:custGeom>
            <a:avLst/>
            <a:gdLst/>
            <a:ahLst/>
            <a:cxnLst/>
            <a:rect r="r" b="b" t="t" l="l"/>
            <a:pathLst>
              <a:path h="3149185" w="3161039">
                <a:moveTo>
                  <a:pt x="0" y="0"/>
                </a:moveTo>
                <a:lnTo>
                  <a:pt x="3161039" y="0"/>
                </a:lnTo>
                <a:lnTo>
                  <a:pt x="3161039" y="3149185"/>
                </a:lnTo>
                <a:lnTo>
                  <a:pt x="0" y="314918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5" id="5"/>
          <p:cNvGrpSpPr>
            <a:grpSpLocks noChangeAspect="true"/>
          </p:cNvGrpSpPr>
          <p:nvPr/>
        </p:nvGrpSpPr>
        <p:grpSpPr>
          <a:xfrm rot="0">
            <a:off x="1553045" y="4016157"/>
            <a:ext cx="2841541" cy="2841529"/>
            <a:chOff x="0" y="0"/>
            <a:chExt cx="6350000" cy="6349975"/>
          </a:xfrm>
        </p:grpSpPr>
        <p:sp>
          <p:nvSpPr>
            <p:cNvPr name="Freeform 6" id="6"/>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6"/>
              <a:stretch>
                <a:fillRect l="0" t="-15797" r="0" b="-34475"/>
              </a:stretch>
            </a:blipFill>
          </p:spPr>
        </p:sp>
      </p:grpSp>
      <p:grpSp>
        <p:nvGrpSpPr>
          <p:cNvPr name="Group 7" id="7"/>
          <p:cNvGrpSpPr/>
          <p:nvPr/>
        </p:nvGrpSpPr>
        <p:grpSpPr>
          <a:xfrm rot="0">
            <a:off x="1679866" y="7260679"/>
            <a:ext cx="2583052" cy="511433"/>
            <a:chOff x="0" y="0"/>
            <a:chExt cx="741085" cy="146732"/>
          </a:xfrm>
        </p:grpSpPr>
        <p:sp>
          <p:nvSpPr>
            <p:cNvPr name="Freeform 8" id="8"/>
            <p:cNvSpPr/>
            <p:nvPr/>
          </p:nvSpPr>
          <p:spPr>
            <a:xfrm flipH="false" flipV="false" rot="0">
              <a:off x="0" y="0"/>
              <a:ext cx="741085" cy="146731"/>
            </a:xfrm>
            <a:custGeom>
              <a:avLst/>
              <a:gdLst/>
              <a:ahLst/>
              <a:cxnLst/>
              <a:rect r="r" b="b" t="t" l="l"/>
              <a:pathLst>
                <a:path h="146731" w="741085">
                  <a:moveTo>
                    <a:pt x="73366" y="0"/>
                  </a:moveTo>
                  <a:lnTo>
                    <a:pt x="667719" y="0"/>
                  </a:lnTo>
                  <a:cubicBezTo>
                    <a:pt x="687177" y="0"/>
                    <a:pt x="705838" y="7730"/>
                    <a:pt x="719597" y="21488"/>
                  </a:cubicBezTo>
                  <a:cubicBezTo>
                    <a:pt x="733356" y="35247"/>
                    <a:pt x="741085" y="53908"/>
                    <a:pt x="741085" y="73366"/>
                  </a:cubicBezTo>
                  <a:lnTo>
                    <a:pt x="741085" y="73366"/>
                  </a:lnTo>
                  <a:cubicBezTo>
                    <a:pt x="741085" y="92824"/>
                    <a:pt x="733356" y="111484"/>
                    <a:pt x="719597" y="125243"/>
                  </a:cubicBezTo>
                  <a:cubicBezTo>
                    <a:pt x="705838" y="139002"/>
                    <a:pt x="687177" y="146731"/>
                    <a:pt x="667719" y="146731"/>
                  </a:cubicBezTo>
                  <a:lnTo>
                    <a:pt x="73366" y="146731"/>
                  </a:lnTo>
                  <a:cubicBezTo>
                    <a:pt x="53908" y="146731"/>
                    <a:pt x="35247" y="139002"/>
                    <a:pt x="21488" y="125243"/>
                  </a:cubicBezTo>
                  <a:cubicBezTo>
                    <a:pt x="7730" y="111484"/>
                    <a:pt x="0" y="92824"/>
                    <a:pt x="0" y="73366"/>
                  </a:cubicBezTo>
                  <a:lnTo>
                    <a:pt x="0" y="73366"/>
                  </a:lnTo>
                  <a:cubicBezTo>
                    <a:pt x="0" y="53908"/>
                    <a:pt x="7730" y="35247"/>
                    <a:pt x="21488" y="21488"/>
                  </a:cubicBezTo>
                  <a:cubicBezTo>
                    <a:pt x="35247" y="7730"/>
                    <a:pt x="53908" y="0"/>
                    <a:pt x="73366" y="0"/>
                  </a:cubicBezTo>
                  <a:close/>
                </a:path>
              </a:pathLst>
            </a:custGeom>
            <a:solidFill>
              <a:srgbClr val="000000">
                <a:alpha val="0"/>
              </a:srgbClr>
            </a:solidFill>
            <a:ln w="28575" cap="rnd">
              <a:solidFill>
                <a:srgbClr val="000000"/>
              </a:solidFill>
              <a:prstDash val="solid"/>
              <a:round/>
            </a:ln>
          </p:spPr>
        </p:sp>
        <p:sp>
          <p:nvSpPr>
            <p:cNvPr name="TextBox 9" id="9"/>
            <p:cNvSpPr txBox="true"/>
            <p:nvPr/>
          </p:nvSpPr>
          <p:spPr>
            <a:xfrm>
              <a:off x="0" y="-38100"/>
              <a:ext cx="741085" cy="184832"/>
            </a:xfrm>
            <a:prstGeom prst="rect">
              <a:avLst/>
            </a:prstGeom>
          </p:spPr>
          <p:txBody>
            <a:bodyPr anchor="ctr" rtlCol="false" tIns="50800" lIns="50800" bIns="50800" rIns="50800"/>
            <a:lstStyle/>
            <a:p>
              <a:pPr algn="ctr" marL="0" indent="0" lvl="0">
                <a:lnSpc>
                  <a:spcPts val="2810"/>
                </a:lnSpc>
                <a:spcBef>
                  <a:spcPct val="0"/>
                </a:spcBef>
              </a:pPr>
              <a:r>
                <a:rPr lang="en-US" sz="2007" spc="70">
                  <a:solidFill>
                    <a:srgbClr val="000000"/>
                  </a:solidFill>
                  <a:latin typeface="Barlow"/>
                  <a:ea typeface="Barlow"/>
                  <a:cs typeface="Barlow"/>
                  <a:sym typeface="Barlow"/>
                </a:rPr>
                <a:t>Lucas Riffo</a:t>
              </a:r>
            </a:p>
          </p:txBody>
        </p:sp>
      </p:grpSp>
      <p:sp>
        <p:nvSpPr>
          <p:cNvPr name="Freeform 10" id="10"/>
          <p:cNvSpPr/>
          <p:nvPr/>
        </p:nvSpPr>
        <p:spPr>
          <a:xfrm flipH="false" flipV="false" rot="0">
            <a:off x="5509011" y="3959610"/>
            <a:ext cx="3161039" cy="3149185"/>
          </a:xfrm>
          <a:custGeom>
            <a:avLst/>
            <a:gdLst/>
            <a:ahLst/>
            <a:cxnLst/>
            <a:rect r="r" b="b" t="t" l="l"/>
            <a:pathLst>
              <a:path h="3149185" w="3161039">
                <a:moveTo>
                  <a:pt x="0" y="0"/>
                </a:moveTo>
                <a:lnTo>
                  <a:pt x="3161038" y="0"/>
                </a:lnTo>
                <a:lnTo>
                  <a:pt x="3161038" y="3149185"/>
                </a:lnTo>
                <a:lnTo>
                  <a:pt x="0" y="314918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1" id="11"/>
          <p:cNvGrpSpPr>
            <a:grpSpLocks noChangeAspect="true"/>
          </p:cNvGrpSpPr>
          <p:nvPr/>
        </p:nvGrpSpPr>
        <p:grpSpPr>
          <a:xfrm rot="0">
            <a:off x="5668760" y="4113438"/>
            <a:ext cx="2841541" cy="2841529"/>
            <a:chOff x="0" y="0"/>
            <a:chExt cx="6350000" cy="6349975"/>
          </a:xfrm>
        </p:grpSpPr>
        <p:sp>
          <p:nvSpPr>
            <p:cNvPr name="Freeform 12" id="12"/>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7"/>
              <a:stretch>
                <a:fillRect l="0" t="0" r="0" b="-917"/>
              </a:stretch>
            </a:blipFill>
          </p:spPr>
        </p:sp>
      </p:grpSp>
      <p:grpSp>
        <p:nvGrpSpPr>
          <p:cNvPr name="Group 13" id="13"/>
          <p:cNvGrpSpPr/>
          <p:nvPr/>
        </p:nvGrpSpPr>
        <p:grpSpPr>
          <a:xfrm rot="0">
            <a:off x="5798004" y="7260679"/>
            <a:ext cx="2583052" cy="511433"/>
            <a:chOff x="0" y="0"/>
            <a:chExt cx="741085" cy="146732"/>
          </a:xfrm>
        </p:grpSpPr>
        <p:sp>
          <p:nvSpPr>
            <p:cNvPr name="Freeform 14" id="14"/>
            <p:cNvSpPr/>
            <p:nvPr/>
          </p:nvSpPr>
          <p:spPr>
            <a:xfrm flipH="false" flipV="false" rot="0">
              <a:off x="0" y="0"/>
              <a:ext cx="741085" cy="146731"/>
            </a:xfrm>
            <a:custGeom>
              <a:avLst/>
              <a:gdLst/>
              <a:ahLst/>
              <a:cxnLst/>
              <a:rect r="r" b="b" t="t" l="l"/>
              <a:pathLst>
                <a:path h="146731" w="741085">
                  <a:moveTo>
                    <a:pt x="73366" y="0"/>
                  </a:moveTo>
                  <a:lnTo>
                    <a:pt x="667719" y="0"/>
                  </a:lnTo>
                  <a:cubicBezTo>
                    <a:pt x="687177" y="0"/>
                    <a:pt x="705838" y="7730"/>
                    <a:pt x="719597" y="21488"/>
                  </a:cubicBezTo>
                  <a:cubicBezTo>
                    <a:pt x="733356" y="35247"/>
                    <a:pt x="741085" y="53908"/>
                    <a:pt x="741085" y="73366"/>
                  </a:cubicBezTo>
                  <a:lnTo>
                    <a:pt x="741085" y="73366"/>
                  </a:lnTo>
                  <a:cubicBezTo>
                    <a:pt x="741085" y="92824"/>
                    <a:pt x="733356" y="111484"/>
                    <a:pt x="719597" y="125243"/>
                  </a:cubicBezTo>
                  <a:cubicBezTo>
                    <a:pt x="705838" y="139002"/>
                    <a:pt x="687177" y="146731"/>
                    <a:pt x="667719" y="146731"/>
                  </a:cubicBezTo>
                  <a:lnTo>
                    <a:pt x="73366" y="146731"/>
                  </a:lnTo>
                  <a:cubicBezTo>
                    <a:pt x="53908" y="146731"/>
                    <a:pt x="35247" y="139002"/>
                    <a:pt x="21488" y="125243"/>
                  </a:cubicBezTo>
                  <a:cubicBezTo>
                    <a:pt x="7730" y="111484"/>
                    <a:pt x="0" y="92824"/>
                    <a:pt x="0" y="73366"/>
                  </a:cubicBezTo>
                  <a:lnTo>
                    <a:pt x="0" y="73366"/>
                  </a:lnTo>
                  <a:cubicBezTo>
                    <a:pt x="0" y="53908"/>
                    <a:pt x="7730" y="35247"/>
                    <a:pt x="21488" y="21488"/>
                  </a:cubicBezTo>
                  <a:cubicBezTo>
                    <a:pt x="35247" y="7730"/>
                    <a:pt x="53908" y="0"/>
                    <a:pt x="73366" y="0"/>
                  </a:cubicBezTo>
                  <a:close/>
                </a:path>
              </a:pathLst>
            </a:custGeom>
            <a:solidFill>
              <a:srgbClr val="000000">
                <a:alpha val="0"/>
              </a:srgbClr>
            </a:solidFill>
            <a:ln w="28575" cap="rnd">
              <a:solidFill>
                <a:srgbClr val="000000"/>
              </a:solidFill>
              <a:prstDash val="solid"/>
              <a:round/>
            </a:ln>
          </p:spPr>
        </p:sp>
        <p:sp>
          <p:nvSpPr>
            <p:cNvPr name="TextBox 15" id="15"/>
            <p:cNvSpPr txBox="true"/>
            <p:nvPr/>
          </p:nvSpPr>
          <p:spPr>
            <a:xfrm>
              <a:off x="0" y="-38100"/>
              <a:ext cx="741085" cy="184832"/>
            </a:xfrm>
            <a:prstGeom prst="rect">
              <a:avLst/>
            </a:prstGeom>
          </p:spPr>
          <p:txBody>
            <a:bodyPr anchor="ctr" rtlCol="false" tIns="50800" lIns="50800" bIns="50800" rIns="50800"/>
            <a:lstStyle/>
            <a:p>
              <a:pPr algn="ctr" marL="0" indent="0" lvl="0">
                <a:lnSpc>
                  <a:spcPts val="2810"/>
                </a:lnSpc>
                <a:spcBef>
                  <a:spcPct val="0"/>
                </a:spcBef>
              </a:pPr>
              <a:r>
                <a:rPr lang="en-US" sz="2007" spc="70">
                  <a:solidFill>
                    <a:srgbClr val="000000"/>
                  </a:solidFill>
                  <a:latin typeface="Barlow"/>
                  <a:ea typeface="Barlow"/>
                  <a:cs typeface="Barlow"/>
                  <a:sym typeface="Barlow"/>
                </a:rPr>
                <a:t>Alfredo Muñoz</a:t>
              </a:r>
            </a:p>
          </p:txBody>
        </p:sp>
      </p:grpSp>
      <p:sp>
        <p:nvSpPr>
          <p:cNvPr name="Freeform 16" id="16"/>
          <p:cNvSpPr/>
          <p:nvPr/>
        </p:nvSpPr>
        <p:spPr>
          <a:xfrm flipH="false" flipV="false" rot="0">
            <a:off x="9622549" y="3959610"/>
            <a:ext cx="3161039" cy="3149185"/>
          </a:xfrm>
          <a:custGeom>
            <a:avLst/>
            <a:gdLst/>
            <a:ahLst/>
            <a:cxnLst/>
            <a:rect r="r" b="b" t="t" l="l"/>
            <a:pathLst>
              <a:path h="3149185" w="3161039">
                <a:moveTo>
                  <a:pt x="0" y="0"/>
                </a:moveTo>
                <a:lnTo>
                  <a:pt x="3161039" y="0"/>
                </a:lnTo>
                <a:lnTo>
                  <a:pt x="3161039" y="3149185"/>
                </a:lnTo>
                <a:lnTo>
                  <a:pt x="0" y="314918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7" id="17"/>
          <p:cNvGrpSpPr>
            <a:grpSpLocks noChangeAspect="true"/>
          </p:cNvGrpSpPr>
          <p:nvPr/>
        </p:nvGrpSpPr>
        <p:grpSpPr>
          <a:xfrm rot="0">
            <a:off x="9782298" y="4113438"/>
            <a:ext cx="2841541" cy="2841529"/>
            <a:chOff x="0" y="0"/>
            <a:chExt cx="6350000" cy="6349975"/>
          </a:xfrm>
        </p:grpSpPr>
        <p:sp>
          <p:nvSpPr>
            <p:cNvPr name="Freeform 18" id="18"/>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8"/>
              <a:stretch>
                <a:fillRect l="0" t="-7964" r="-5" b="-42138"/>
              </a:stretch>
            </a:blipFill>
          </p:spPr>
        </p:sp>
      </p:grpSp>
      <p:grpSp>
        <p:nvGrpSpPr>
          <p:cNvPr name="Group 19" id="19"/>
          <p:cNvGrpSpPr/>
          <p:nvPr/>
        </p:nvGrpSpPr>
        <p:grpSpPr>
          <a:xfrm rot="0">
            <a:off x="9911542" y="7260679"/>
            <a:ext cx="2583052" cy="511433"/>
            <a:chOff x="0" y="0"/>
            <a:chExt cx="741085" cy="146732"/>
          </a:xfrm>
        </p:grpSpPr>
        <p:sp>
          <p:nvSpPr>
            <p:cNvPr name="Freeform 20" id="20"/>
            <p:cNvSpPr/>
            <p:nvPr/>
          </p:nvSpPr>
          <p:spPr>
            <a:xfrm flipH="false" flipV="false" rot="0">
              <a:off x="0" y="0"/>
              <a:ext cx="741085" cy="146731"/>
            </a:xfrm>
            <a:custGeom>
              <a:avLst/>
              <a:gdLst/>
              <a:ahLst/>
              <a:cxnLst/>
              <a:rect r="r" b="b" t="t" l="l"/>
              <a:pathLst>
                <a:path h="146731" w="741085">
                  <a:moveTo>
                    <a:pt x="73366" y="0"/>
                  </a:moveTo>
                  <a:lnTo>
                    <a:pt x="667719" y="0"/>
                  </a:lnTo>
                  <a:cubicBezTo>
                    <a:pt x="687177" y="0"/>
                    <a:pt x="705838" y="7730"/>
                    <a:pt x="719597" y="21488"/>
                  </a:cubicBezTo>
                  <a:cubicBezTo>
                    <a:pt x="733356" y="35247"/>
                    <a:pt x="741085" y="53908"/>
                    <a:pt x="741085" y="73366"/>
                  </a:cubicBezTo>
                  <a:lnTo>
                    <a:pt x="741085" y="73366"/>
                  </a:lnTo>
                  <a:cubicBezTo>
                    <a:pt x="741085" y="92824"/>
                    <a:pt x="733356" y="111484"/>
                    <a:pt x="719597" y="125243"/>
                  </a:cubicBezTo>
                  <a:cubicBezTo>
                    <a:pt x="705838" y="139002"/>
                    <a:pt x="687177" y="146731"/>
                    <a:pt x="667719" y="146731"/>
                  </a:cubicBezTo>
                  <a:lnTo>
                    <a:pt x="73366" y="146731"/>
                  </a:lnTo>
                  <a:cubicBezTo>
                    <a:pt x="53908" y="146731"/>
                    <a:pt x="35247" y="139002"/>
                    <a:pt x="21488" y="125243"/>
                  </a:cubicBezTo>
                  <a:cubicBezTo>
                    <a:pt x="7730" y="111484"/>
                    <a:pt x="0" y="92824"/>
                    <a:pt x="0" y="73366"/>
                  </a:cubicBezTo>
                  <a:lnTo>
                    <a:pt x="0" y="73366"/>
                  </a:lnTo>
                  <a:cubicBezTo>
                    <a:pt x="0" y="53908"/>
                    <a:pt x="7730" y="35247"/>
                    <a:pt x="21488" y="21488"/>
                  </a:cubicBezTo>
                  <a:cubicBezTo>
                    <a:pt x="35247" y="7730"/>
                    <a:pt x="53908" y="0"/>
                    <a:pt x="73366" y="0"/>
                  </a:cubicBezTo>
                  <a:close/>
                </a:path>
              </a:pathLst>
            </a:custGeom>
            <a:solidFill>
              <a:srgbClr val="000000">
                <a:alpha val="0"/>
              </a:srgbClr>
            </a:solidFill>
            <a:ln w="28575" cap="rnd">
              <a:solidFill>
                <a:srgbClr val="000000"/>
              </a:solidFill>
              <a:prstDash val="solid"/>
              <a:round/>
            </a:ln>
          </p:spPr>
        </p:sp>
        <p:sp>
          <p:nvSpPr>
            <p:cNvPr name="TextBox 21" id="21"/>
            <p:cNvSpPr txBox="true"/>
            <p:nvPr/>
          </p:nvSpPr>
          <p:spPr>
            <a:xfrm>
              <a:off x="0" y="-38100"/>
              <a:ext cx="741085" cy="184832"/>
            </a:xfrm>
            <a:prstGeom prst="rect">
              <a:avLst/>
            </a:prstGeom>
          </p:spPr>
          <p:txBody>
            <a:bodyPr anchor="ctr" rtlCol="false" tIns="50800" lIns="50800" bIns="50800" rIns="50800"/>
            <a:lstStyle/>
            <a:p>
              <a:pPr algn="ctr" marL="0" indent="0" lvl="0">
                <a:lnSpc>
                  <a:spcPts val="2810"/>
                </a:lnSpc>
                <a:spcBef>
                  <a:spcPct val="0"/>
                </a:spcBef>
              </a:pPr>
              <a:r>
                <a:rPr lang="en-US" sz="2007" spc="70">
                  <a:solidFill>
                    <a:srgbClr val="000000"/>
                  </a:solidFill>
                  <a:latin typeface="Barlow"/>
                  <a:ea typeface="Barlow"/>
                  <a:cs typeface="Barlow"/>
                  <a:sym typeface="Barlow"/>
                </a:rPr>
                <a:t>Benjamín Pérez</a:t>
              </a:r>
            </a:p>
          </p:txBody>
        </p:sp>
      </p:grpSp>
      <p:sp>
        <p:nvSpPr>
          <p:cNvPr name="Freeform 22" id="22"/>
          <p:cNvSpPr/>
          <p:nvPr/>
        </p:nvSpPr>
        <p:spPr>
          <a:xfrm flipH="false" flipV="false" rot="0">
            <a:off x="13736088" y="3959610"/>
            <a:ext cx="3161039" cy="3149185"/>
          </a:xfrm>
          <a:custGeom>
            <a:avLst/>
            <a:gdLst/>
            <a:ahLst/>
            <a:cxnLst/>
            <a:rect r="r" b="b" t="t" l="l"/>
            <a:pathLst>
              <a:path h="3149185" w="3161039">
                <a:moveTo>
                  <a:pt x="0" y="0"/>
                </a:moveTo>
                <a:lnTo>
                  <a:pt x="3161039" y="0"/>
                </a:lnTo>
                <a:lnTo>
                  <a:pt x="3161039" y="3149185"/>
                </a:lnTo>
                <a:lnTo>
                  <a:pt x="0" y="314918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23" id="23"/>
          <p:cNvGrpSpPr>
            <a:grpSpLocks noChangeAspect="true"/>
          </p:cNvGrpSpPr>
          <p:nvPr/>
        </p:nvGrpSpPr>
        <p:grpSpPr>
          <a:xfrm rot="0">
            <a:off x="13898013" y="4113438"/>
            <a:ext cx="2839365" cy="2839353"/>
            <a:chOff x="0" y="0"/>
            <a:chExt cx="6350000" cy="6349975"/>
          </a:xfrm>
        </p:grpSpPr>
        <p:sp>
          <p:nvSpPr>
            <p:cNvPr name="Freeform 24" id="24"/>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9"/>
              <a:stretch>
                <a:fillRect l="0" t="-7391" r="0" b="-42702"/>
              </a:stretch>
            </a:blipFill>
          </p:spPr>
        </p:sp>
      </p:grpSp>
      <p:grpSp>
        <p:nvGrpSpPr>
          <p:cNvPr name="Group 25" id="25"/>
          <p:cNvGrpSpPr/>
          <p:nvPr/>
        </p:nvGrpSpPr>
        <p:grpSpPr>
          <a:xfrm rot="0">
            <a:off x="14025081" y="7260679"/>
            <a:ext cx="2583052" cy="511433"/>
            <a:chOff x="0" y="0"/>
            <a:chExt cx="741085" cy="146732"/>
          </a:xfrm>
        </p:grpSpPr>
        <p:sp>
          <p:nvSpPr>
            <p:cNvPr name="Freeform 26" id="26"/>
            <p:cNvSpPr/>
            <p:nvPr/>
          </p:nvSpPr>
          <p:spPr>
            <a:xfrm flipH="false" flipV="false" rot="0">
              <a:off x="0" y="0"/>
              <a:ext cx="741085" cy="146731"/>
            </a:xfrm>
            <a:custGeom>
              <a:avLst/>
              <a:gdLst/>
              <a:ahLst/>
              <a:cxnLst/>
              <a:rect r="r" b="b" t="t" l="l"/>
              <a:pathLst>
                <a:path h="146731" w="741085">
                  <a:moveTo>
                    <a:pt x="73366" y="0"/>
                  </a:moveTo>
                  <a:lnTo>
                    <a:pt x="667719" y="0"/>
                  </a:lnTo>
                  <a:cubicBezTo>
                    <a:pt x="687177" y="0"/>
                    <a:pt x="705838" y="7730"/>
                    <a:pt x="719597" y="21488"/>
                  </a:cubicBezTo>
                  <a:cubicBezTo>
                    <a:pt x="733356" y="35247"/>
                    <a:pt x="741085" y="53908"/>
                    <a:pt x="741085" y="73366"/>
                  </a:cubicBezTo>
                  <a:lnTo>
                    <a:pt x="741085" y="73366"/>
                  </a:lnTo>
                  <a:cubicBezTo>
                    <a:pt x="741085" y="92824"/>
                    <a:pt x="733356" y="111484"/>
                    <a:pt x="719597" y="125243"/>
                  </a:cubicBezTo>
                  <a:cubicBezTo>
                    <a:pt x="705838" y="139002"/>
                    <a:pt x="687177" y="146731"/>
                    <a:pt x="667719" y="146731"/>
                  </a:cubicBezTo>
                  <a:lnTo>
                    <a:pt x="73366" y="146731"/>
                  </a:lnTo>
                  <a:cubicBezTo>
                    <a:pt x="53908" y="146731"/>
                    <a:pt x="35247" y="139002"/>
                    <a:pt x="21488" y="125243"/>
                  </a:cubicBezTo>
                  <a:cubicBezTo>
                    <a:pt x="7730" y="111484"/>
                    <a:pt x="0" y="92824"/>
                    <a:pt x="0" y="73366"/>
                  </a:cubicBezTo>
                  <a:lnTo>
                    <a:pt x="0" y="73366"/>
                  </a:lnTo>
                  <a:cubicBezTo>
                    <a:pt x="0" y="53908"/>
                    <a:pt x="7730" y="35247"/>
                    <a:pt x="21488" y="21488"/>
                  </a:cubicBezTo>
                  <a:cubicBezTo>
                    <a:pt x="35247" y="7730"/>
                    <a:pt x="53908" y="0"/>
                    <a:pt x="73366" y="0"/>
                  </a:cubicBezTo>
                  <a:close/>
                </a:path>
              </a:pathLst>
            </a:custGeom>
            <a:solidFill>
              <a:srgbClr val="000000">
                <a:alpha val="0"/>
              </a:srgbClr>
            </a:solidFill>
            <a:ln w="28575" cap="rnd">
              <a:solidFill>
                <a:srgbClr val="000000"/>
              </a:solidFill>
              <a:prstDash val="solid"/>
              <a:round/>
            </a:ln>
          </p:spPr>
        </p:sp>
        <p:sp>
          <p:nvSpPr>
            <p:cNvPr name="TextBox 27" id="27"/>
            <p:cNvSpPr txBox="true"/>
            <p:nvPr/>
          </p:nvSpPr>
          <p:spPr>
            <a:xfrm>
              <a:off x="0" y="-38100"/>
              <a:ext cx="741085" cy="184832"/>
            </a:xfrm>
            <a:prstGeom prst="rect">
              <a:avLst/>
            </a:prstGeom>
          </p:spPr>
          <p:txBody>
            <a:bodyPr anchor="ctr" rtlCol="false" tIns="50800" lIns="50800" bIns="50800" rIns="50800"/>
            <a:lstStyle/>
            <a:p>
              <a:pPr algn="ctr" marL="0" indent="0" lvl="0">
                <a:lnSpc>
                  <a:spcPts val="2810"/>
                </a:lnSpc>
                <a:spcBef>
                  <a:spcPct val="0"/>
                </a:spcBef>
              </a:pPr>
              <a:r>
                <a:rPr lang="en-US" sz="2007" spc="70">
                  <a:solidFill>
                    <a:srgbClr val="000000"/>
                  </a:solidFill>
                  <a:latin typeface="Barlow"/>
                  <a:ea typeface="Barlow"/>
                  <a:cs typeface="Barlow"/>
                  <a:sym typeface="Barlow"/>
                </a:rPr>
                <a:t>Luis Alarcón</a:t>
              </a:r>
            </a:p>
          </p:txBody>
        </p:sp>
      </p:grpSp>
      <p:grpSp>
        <p:nvGrpSpPr>
          <p:cNvPr name="Group 28" id="28"/>
          <p:cNvGrpSpPr/>
          <p:nvPr/>
        </p:nvGrpSpPr>
        <p:grpSpPr>
          <a:xfrm rot="5400000">
            <a:off x="5072987" y="-10510294"/>
            <a:ext cx="7923040" cy="18996212"/>
            <a:chOff x="0" y="0"/>
            <a:chExt cx="2086727" cy="5003118"/>
          </a:xfrm>
        </p:grpSpPr>
        <p:sp>
          <p:nvSpPr>
            <p:cNvPr name="Freeform 29" id="29"/>
            <p:cNvSpPr/>
            <p:nvPr/>
          </p:nvSpPr>
          <p:spPr>
            <a:xfrm flipH="false" flipV="false" rot="0">
              <a:off x="0" y="0"/>
              <a:ext cx="2086727" cy="5003117"/>
            </a:xfrm>
            <a:custGeom>
              <a:avLst/>
              <a:gdLst/>
              <a:ahLst/>
              <a:cxnLst/>
              <a:rect r="r" b="b" t="t" l="l"/>
              <a:pathLst>
                <a:path h="5003117" w="2086727">
                  <a:moveTo>
                    <a:pt x="0" y="0"/>
                  </a:moveTo>
                  <a:lnTo>
                    <a:pt x="2086727" y="0"/>
                  </a:lnTo>
                  <a:lnTo>
                    <a:pt x="2086727" y="5003117"/>
                  </a:lnTo>
                  <a:lnTo>
                    <a:pt x="0" y="5003117"/>
                  </a:lnTo>
                  <a:close/>
                </a:path>
              </a:pathLst>
            </a:custGeom>
            <a:solidFill>
              <a:srgbClr val="FFE166"/>
            </a:solidFill>
            <a:ln cap="sq">
              <a:noFill/>
              <a:prstDash val="solid"/>
              <a:miter/>
            </a:ln>
          </p:spPr>
        </p:sp>
        <p:sp>
          <p:nvSpPr>
            <p:cNvPr name="TextBox 30" id="30"/>
            <p:cNvSpPr txBox="true"/>
            <p:nvPr/>
          </p:nvSpPr>
          <p:spPr>
            <a:xfrm>
              <a:off x="0" y="-152400"/>
              <a:ext cx="2086727" cy="5155518"/>
            </a:xfrm>
            <a:prstGeom prst="rect">
              <a:avLst/>
            </a:prstGeom>
          </p:spPr>
          <p:txBody>
            <a:bodyPr anchor="ctr" rtlCol="false" tIns="50800" lIns="50800" bIns="50800" rIns="50800"/>
            <a:lstStyle/>
            <a:p>
              <a:pPr algn="ctr">
                <a:lnSpc>
                  <a:spcPts val="4508"/>
                </a:lnSpc>
              </a:pPr>
            </a:p>
          </p:txBody>
        </p:sp>
      </p:grpSp>
      <p:sp>
        <p:nvSpPr>
          <p:cNvPr name="Freeform 31" id="31"/>
          <p:cNvSpPr/>
          <p:nvPr/>
        </p:nvSpPr>
        <p:spPr>
          <a:xfrm flipH="false" flipV="false" rot="0">
            <a:off x="13736088" y="-1644430"/>
            <a:ext cx="7300452" cy="4114800"/>
          </a:xfrm>
          <a:custGeom>
            <a:avLst/>
            <a:gdLst/>
            <a:ahLst/>
            <a:cxnLst/>
            <a:rect r="r" b="b" t="t" l="l"/>
            <a:pathLst>
              <a:path h="4114800" w="7300452">
                <a:moveTo>
                  <a:pt x="0" y="0"/>
                </a:moveTo>
                <a:lnTo>
                  <a:pt x="7300452" y="0"/>
                </a:lnTo>
                <a:lnTo>
                  <a:pt x="7300452"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32" id="32"/>
          <p:cNvSpPr/>
          <p:nvPr/>
        </p:nvSpPr>
        <p:spPr>
          <a:xfrm flipH="false" flipV="false" rot="0">
            <a:off x="-3037533" y="8410930"/>
            <a:ext cx="7300452" cy="4114800"/>
          </a:xfrm>
          <a:custGeom>
            <a:avLst/>
            <a:gdLst/>
            <a:ahLst/>
            <a:cxnLst/>
            <a:rect r="r" b="b" t="t" l="l"/>
            <a:pathLst>
              <a:path h="4114800" w="7300452">
                <a:moveTo>
                  <a:pt x="0" y="0"/>
                </a:moveTo>
                <a:lnTo>
                  <a:pt x="7300452" y="0"/>
                </a:lnTo>
                <a:lnTo>
                  <a:pt x="7300452"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33" id="33"/>
          <p:cNvSpPr/>
          <p:nvPr/>
        </p:nvSpPr>
        <p:spPr>
          <a:xfrm flipH="false" flipV="false" rot="0">
            <a:off x="973789" y="-2339649"/>
            <a:ext cx="3057110" cy="4873654"/>
          </a:xfrm>
          <a:custGeom>
            <a:avLst/>
            <a:gdLst/>
            <a:ahLst/>
            <a:cxnLst/>
            <a:rect r="r" b="b" t="t" l="l"/>
            <a:pathLst>
              <a:path h="4873654" w="3057110">
                <a:moveTo>
                  <a:pt x="0" y="0"/>
                </a:moveTo>
                <a:lnTo>
                  <a:pt x="3057110" y="0"/>
                </a:lnTo>
                <a:lnTo>
                  <a:pt x="3057110" y="4873654"/>
                </a:lnTo>
                <a:lnTo>
                  <a:pt x="0" y="4873654"/>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34" id="34"/>
          <p:cNvSpPr/>
          <p:nvPr/>
        </p:nvSpPr>
        <p:spPr>
          <a:xfrm flipH="false" flipV="false" rot="0">
            <a:off x="14025081" y="8781762"/>
            <a:ext cx="3057110" cy="4873654"/>
          </a:xfrm>
          <a:custGeom>
            <a:avLst/>
            <a:gdLst/>
            <a:ahLst/>
            <a:cxnLst/>
            <a:rect r="r" b="b" t="t" l="l"/>
            <a:pathLst>
              <a:path h="4873654" w="3057110">
                <a:moveTo>
                  <a:pt x="0" y="0"/>
                </a:moveTo>
                <a:lnTo>
                  <a:pt x="3057110" y="0"/>
                </a:lnTo>
                <a:lnTo>
                  <a:pt x="3057110" y="4873653"/>
                </a:lnTo>
                <a:lnTo>
                  <a:pt x="0" y="4873653"/>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35" id="35"/>
          <p:cNvSpPr txBox="true"/>
          <p:nvPr/>
        </p:nvSpPr>
        <p:spPr>
          <a:xfrm rot="0">
            <a:off x="5011953" y="2039033"/>
            <a:ext cx="8264095" cy="910299"/>
          </a:xfrm>
          <a:prstGeom prst="rect">
            <a:avLst/>
          </a:prstGeom>
        </p:spPr>
        <p:txBody>
          <a:bodyPr anchor="t" rtlCol="false" tIns="0" lIns="0" bIns="0" rIns="0">
            <a:spAutoFit/>
          </a:bodyPr>
          <a:lstStyle/>
          <a:p>
            <a:pPr algn="ctr" marL="0" indent="0" lvl="0">
              <a:lnSpc>
                <a:spcPts val="7001"/>
              </a:lnSpc>
              <a:spcBef>
                <a:spcPct val="0"/>
              </a:spcBef>
            </a:pPr>
            <a:r>
              <a:rPr lang="en-US" b="true" sz="6307">
                <a:solidFill>
                  <a:srgbClr val="000000"/>
                </a:solidFill>
                <a:latin typeface="Barlow Bold"/>
                <a:ea typeface="Barlow Bold"/>
                <a:cs typeface="Barlow Bold"/>
                <a:sym typeface="Barlow Bold"/>
              </a:rPr>
              <a:t>Equipo de Trabajo</a:t>
            </a:r>
          </a:p>
        </p:txBody>
      </p:sp>
      <p:sp>
        <p:nvSpPr>
          <p:cNvPr name="TextBox 36" id="36"/>
          <p:cNvSpPr txBox="true"/>
          <p:nvPr/>
        </p:nvSpPr>
        <p:spPr>
          <a:xfrm rot="0">
            <a:off x="9928133" y="7886412"/>
            <a:ext cx="2549872" cy="815340"/>
          </a:xfrm>
          <a:prstGeom prst="rect">
            <a:avLst/>
          </a:prstGeom>
        </p:spPr>
        <p:txBody>
          <a:bodyPr anchor="t" rtlCol="false" tIns="0" lIns="0" bIns="0" rIns="0">
            <a:spAutoFit/>
          </a:bodyPr>
          <a:lstStyle/>
          <a:p>
            <a:pPr algn="ctr">
              <a:lnSpc>
                <a:spcPts val="3359"/>
              </a:lnSpc>
            </a:pPr>
            <a:r>
              <a:rPr lang="en-US" sz="2400">
                <a:solidFill>
                  <a:srgbClr val="000000"/>
                </a:solidFill>
                <a:latin typeface="Open Sans"/>
                <a:ea typeface="Open Sans"/>
                <a:cs typeface="Open Sans"/>
                <a:sym typeface="Open Sans"/>
              </a:rPr>
              <a:t>Equipo Desarrollo</a:t>
            </a:r>
          </a:p>
          <a:p>
            <a:pPr algn="ctr">
              <a:lnSpc>
                <a:spcPts val="3359"/>
              </a:lnSpc>
            </a:pPr>
            <a:r>
              <a:rPr lang="en-US" sz="2400">
                <a:solidFill>
                  <a:srgbClr val="000000"/>
                </a:solidFill>
                <a:latin typeface="Open Sans"/>
                <a:ea typeface="Open Sans"/>
                <a:cs typeface="Open Sans"/>
                <a:sym typeface="Open Sans"/>
              </a:rPr>
              <a:t>IA</a:t>
            </a:r>
          </a:p>
        </p:txBody>
      </p:sp>
      <p:sp>
        <p:nvSpPr>
          <p:cNvPr name="TextBox 37" id="37"/>
          <p:cNvSpPr txBox="true"/>
          <p:nvPr/>
        </p:nvSpPr>
        <p:spPr>
          <a:xfrm rot="0">
            <a:off x="5814594" y="7886412"/>
            <a:ext cx="2549872" cy="815340"/>
          </a:xfrm>
          <a:prstGeom prst="rect">
            <a:avLst/>
          </a:prstGeom>
        </p:spPr>
        <p:txBody>
          <a:bodyPr anchor="t" rtlCol="false" tIns="0" lIns="0" bIns="0" rIns="0">
            <a:spAutoFit/>
          </a:bodyPr>
          <a:lstStyle/>
          <a:p>
            <a:pPr algn="ctr">
              <a:lnSpc>
                <a:spcPts val="3359"/>
              </a:lnSpc>
            </a:pPr>
            <a:r>
              <a:rPr lang="en-US" sz="2400">
                <a:solidFill>
                  <a:srgbClr val="000000"/>
                </a:solidFill>
                <a:latin typeface="Open Sans"/>
                <a:ea typeface="Open Sans"/>
                <a:cs typeface="Open Sans"/>
                <a:sym typeface="Open Sans"/>
              </a:rPr>
              <a:t>Equipo Desarrollo</a:t>
            </a:r>
          </a:p>
          <a:p>
            <a:pPr algn="ctr">
              <a:lnSpc>
                <a:spcPts val="3359"/>
              </a:lnSpc>
            </a:pPr>
            <a:r>
              <a:rPr lang="en-US" sz="2400">
                <a:solidFill>
                  <a:srgbClr val="000000"/>
                </a:solidFill>
                <a:latin typeface="Open Sans"/>
                <a:ea typeface="Open Sans"/>
                <a:cs typeface="Open Sans"/>
                <a:sym typeface="Open Sans"/>
              </a:rPr>
              <a:t>Frontend</a:t>
            </a:r>
          </a:p>
        </p:txBody>
      </p:sp>
      <p:sp>
        <p:nvSpPr>
          <p:cNvPr name="TextBox 38" id="38"/>
          <p:cNvSpPr txBox="true"/>
          <p:nvPr/>
        </p:nvSpPr>
        <p:spPr>
          <a:xfrm rot="0">
            <a:off x="1713047" y="7886412"/>
            <a:ext cx="2549872" cy="815340"/>
          </a:xfrm>
          <a:prstGeom prst="rect">
            <a:avLst/>
          </a:prstGeom>
        </p:spPr>
        <p:txBody>
          <a:bodyPr anchor="t" rtlCol="false" tIns="0" lIns="0" bIns="0" rIns="0">
            <a:spAutoFit/>
          </a:bodyPr>
          <a:lstStyle/>
          <a:p>
            <a:pPr algn="ctr">
              <a:lnSpc>
                <a:spcPts val="3359"/>
              </a:lnSpc>
            </a:pPr>
            <a:r>
              <a:rPr lang="en-US" sz="2400">
                <a:solidFill>
                  <a:srgbClr val="000000"/>
                </a:solidFill>
                <a:latin typeface="Open Sans"/>
                <a:ea typeface="Open Sans"/>
                <a:cs typeface="Open Sans"/>
                <a:sym typeface="Open Sans"/>
              </a:rPr>
              <a:t>Equipo Desarrollo</a:t>
            </a:r>
          </a:p>
          <a:p>
            <a:pPr algn="ctr">
              <a:lnSpc>
                <a:spcPts val="3359"/>
              </a:lnSpc>
            </a:pPr>
            <a:r>
              <a:rPr lang="en-US" sz="2400">
                <a:solidFill>
                  <a:srgbClr val="000000"/>
                </a:solidFill>
                <a:latin typeface="Open Sans"/>
                <a:ea typeface="Open Sans"/>
                <a:cs typeface="Open Sans"/>
                <a:sym typeface="Open Sans"/>
              </a:rPr>
              <a:t>Backend</a:t>
            </a:r>
          </a:p>
        </p:txBody>
      </p:sp>
      <p:sp>
        <p:nvSpPr>
          <p:cNvPr name="TextBox 39" id="39"/>
          <p:cNvSpPr txBox="true"/>
          <p:nvPr/>
        </p:nvSpPr>
        <p:spPr>
          <a:xfrm rot="0">
            <a:off x="14327839" y="7916892"/>
            <a:ext cx="1979712" cy="396240"/>
          </a:xfrm>
          <a:prstGeom prst="rect">
            <a:avLst/>
          </a:prstGeom>
        </p:spPr>
        <p:txBody>
          <a:bodyPr anchor="t" rtlCol="false" tIns="0" lIns="0" bIns="0" rIns="0">
            <a:spAutoFit/>
          </a:bodyPr>
          <a:lstStyle/>
          <a:p>
            <a:pPr algn="ctr">
              <a:lnSpc>
                <a:spcPts val="3359"/>
              </a:lnSpc>
            </a:pPr>
            <a:r>
              <a:rPr lang="en-US" sz="2400">
                <a:solidFill>
                  <a:srgbClr val="000000"/>
                </a:solidFill>
                <a:latin typeface="Open Sans"/>
                <a:ea typeface="Open Sans"/>
                <a:cs typeface="Open Sans"/>
                <a:sym typeface="Open Sans"/>
              </a:rPr>
              <a:t>Scrum Master</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FE166"/>
        </a:solidFill>
      </p:bgPr>
    </p:bg>
    <p:spTree>
      <p:nvGrpSpPr>
        <p:cNvPr id="1" name=""/>
        <p:cNvGrpSpPr/>
        <p:nvPr/>
      </p:nvGrpSpPr>
      <p:grpSpPr>
        <a:xfrm>
          <a:off x="0" y="0"/>
          <a:ext cx="0" cy="0"/>
          <a:chOff x="0" y="0"/>
          <a:chExt cx="0" cy="0"/>
        </a:xfrm>
      </p:grpSpPr>
      <p:grpSp>
        <p:nvGrpSpPr>
          <p:cNvPr name="Group 2" id="2"/>
          <p:cNvGrpSpPr/>
          <p:nvPr/>
        </p:nvGrpSpPr>
        <p:grpSpPr>
          <a:xfrm rot="0">
            <a:off x="1204189" y="1409778"/>
            <a:ext cx="15879622" cy="7467443"/>
            <a:chOff x="0" y="0"/>
            <a:chExt cx="4182287" cy="1966734"/>
          </a:xfrm>
        </p:grpSpPr>
        <p:sp>
          <p:nvSpPr>
            <p:cNvPr name="Freeform 3" id="3"/>
            <p:cNvSpPr/>
            <p:nvPr/>
          </p:nvSpPr>
          <p:spPr>
            <a:xfrm flipH="false" flipV="false" rot="0">
              <a:off x="0" y="0"/>
              <a:ext cx="4182287" cy="1966734"/>
            </a:xfrm>
            <a:custGeom>
              <a:avLst/>
              <a:gdLst/>
              <a:ahLst/>
              <a:cxnLst/>
              <a:rect r="r" b="b" t="t" l="l"/>
              <a:pathLst>
                <a:path h="1966734" w="4182287">
                  <a:moveTo>
                    <a:pt x="9751" y="0"/>
                  </a:moveTo>
                  <a:lnTo>
                    <a:pt x="4172537" y="0"/>
                  </a:lnTo>
                  <a:cubicBezTo>
                    <a:pt x="4177922" y="0"/>
                    <a:pt x="4182287" y="4366"/>
                    <a:pt x="4182287" y="9751"/>
                  </a:cubicBezTo>
                  <a:lnTo>
                    <a:pt x="4182287" y="1956983"/>
                  </a:lnTo>
                  <a:cubicBezTo>
                    <a:pt x="4182287" y="1962368"/>
                    <a:pt x="4177922" y="1966734"/>
                    <a:pt x="4172537" y="1966734"/>
                  </a:cubicBezTo>
                  <a:lnTo>
                    <a:pt x="9751" y="1966734"/>
                  </a:lnTo>
                  <a:cubicBezTo>
                    <a:pt x="4366" y="1966734"/>
                    <a:pt x="0" y="1962368"/>
                    <a:pt x="0" y="1956983"/>
                  </a:cubicBezTo>
                  <a:lnTo>
                    <a:pt x="0" y="9751"/>
                  </a:lnTo>
                  <a:cubicBezTo>
                    <a:pt x="0" y="4366"/>
                    <a:pt x="4366" y="0"/>
                    <a:pt x="9751" y="0"/>
                  </a:cubicBezTo>
                  <a:close/>
                </a:path>
              </a:pathLst>
            </a:custGeom>
            <a:solidFill>
              <a:srgbClr val="FFFFFF"/>
            </a:solidFill>
          </p:spPr>
        </p:sp>
        <p:sp>
          <p:nvSpPr>
            <p:cNvPr name="TextBox 4" id="4"/>
            <p:cNvSpPr txBox="true"/>
            <p:nvPr/>
          </p:nvSpPr>
          <p:spPr>
            <a:xfrm>
              <a:off x="0" y="-152400"/>
              <a:ext cx="4182287" cy="2119134"/>
            </a:xfrm>
            <a:prstGeom prst="rect">
              <a:avLst/>
            </a:prstGeom>
          </p:spPr>
          <p:txBody>
            <a:bodyPr anchor="ctr" rtlCol="false" tIns="50800" lIns="50800" bIns="50800" rIns="50800"/>
            <a:lstStyle/>
            <a:p>
              <a:pPr algn="ctr">
                <a:lnSpc>
                  <a:spcPts val="4508"/>
                </a:lnSpc>
              </a:pPr>
            </a:p>
          </p:txBody>
        </p:sp>
      </p:grpSp>
      <p:sp>
        <p:nvSpPr>
          <p:cNvPr name="Freeform 5" id="5"/>
          <p:cNvSpPr/>
          <p:nvPr/>
        </p:nvSpPr>
        <p:spPr>
          <a:xfrm flipH="false" flipV="false" rot="0">
            <a:off x="14842797" y="6759195"/>
            <a:ext cx="3549334" cy="3402924"/>
          </a:xfrm>
          <a:custGeom>
            <a:avLst/>
            <a:gdLst/>
            <a:ahLst/>
            <a:cxnLst/>
            <a:rect r="r" b="b" t="t" l="l"/>
            <a:pathLst>
              <a:path h="3402924" w="3549334">
                <a:moveTo>
                  <a:pt x="0" y="0"/>
                </a:moveTo>
                <a:lnTo>
                  <a:pt x="3549334" y="0"/>
                </a:lnTo>
                <a:lnTo>
                  <a:pt x="3549334" y="3402924"/>
                </a:lnTo>
                <a:lnTo>
                  <a:pt x="0" y="340292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TextBox 6" id="6"/>
          <p:cNvSpPr txBox="true"/>
          <p:nvPr/>
        </p:nvSpPr>
        <p:spPr>
          <a:xfrm rot="0">
            <a:off x="1738450" y="3345970"/>
            <a:ext cx="13704909" cy="4899517"/>
          </a:xfrm>
          <a:prstGeom prst="rect">
            <a:avLst/>
          </a:prstGeom>
        </p:spPr>
        <p:txBody>
          <a:bodyPr anchor="t" rtlCol="false" tIns="0" lIns="0" bIns="0" rIns="0">
            <a:spAutoFit/>
          </a:bodyPr>
          <a:lstStyle/>
          <a:p>
            <a:pPr algn="just">
              <a:lnSpc>
                <a:spcPts val="3276"/>
              </a:lnSpc>
            </a:pPr>
            <a:r>
              <a:rPr lang="en-US" sz="2340">
                <a:solidFill>
                  <a:srgbClr val="000000"/>
                </a:solidFill>
                <a:latin typeface="Barlow"/>
                <a:ea typeface="Barlow"/>
                <a:cs typeface="Barlow"/>
                <a:sym typeface="Barlow"/>
              </a:rPr>
              <a:t>My Goal Finance no solo se posiciona como una herramienta tecnológica de apoyo en la gestión personal de las finanzas, sino también como un medio para fomentar la educación financiera de forma accesible y personalizada que brinda solución a una realidad en Chile.</a:t>
            </a:r>
          </a:p>
          <a:p>
            <a:pPr algn="just">
              <a:lnSpc>
                <a:spcPts val="3276"/>
              </a:lnSpc>
            </a:pPr>
          </a:p>
          <a:p>
            <a:pPr algn="just">
              <a:lnSpc>
                <a:spcPts val="3276"/>
              </a:lnSpc>
            </a:pPr>
            <a:r>
              <a:rPr lang="en-US" sz="2340">
                <a:solidFill>
                  <a:srgbClr val="000000"/>
                </a:solidFill>
                <a:latin typeface="Barlow"/>
                <a:ea typeface="Barlow"/>
                <a:cs typeface="Barlow"/>
                <a:sym typeface="Barlow"/>
              </a:rPr>
              <a:t>El proyecto, además, abre la posibilidad de evolucionar hacia un ecosistema integral de asesoría digital, incorporando nuevas funcionalidades como análisis predictivos, alertas personalizadas y estrategias de inversión, lo que amplía significativamente su alcance y potencial en el mercado.</a:t>
            </a:r>
          </a:p>
          <a:p>
            <a:pPr algn="just">
              <a:lnSpc>
                <a:spcPts val="3276"/>
              </a:lnSpc>
            </a:pPr>
          </a:p>
          <a:p>
            <a:pPr algn="just">
              <a:lnSpc>
                <a:spcPts val="3276"/>
              </a:lnSpc>
            </a:pPr>
            <a:r>
              <a:rPr lang="en-US" sz="2340">
                <a:solidFill>
                  <a:srgbClr val="000000"/>
                </a:solidFill>
                <a:latin typeface="Barlow"/>
                <a:ea typeface="Barlow"/>
                <a:cs typeface="Barlow"/>
                <a:sym typeface="Barlow"/>
              </a:rPr>
              <a:t>En conclusión, representa una propuesta innovadora y factible, que integra competencias adquiridas durante la carrera en áreas como programación, bases de datos, y gestión de proyectos, añadiendo inteligencia artificial.</a:t>
            </a:r>
          </a:p>
          <a:p>
            <a:pPr algn="just" marL="0" indent="0" lvl="0">
              <a:lnSpc>
                <a:spcPts val="3276"/>
              </a:lnSpc>
              <a:spcBef>
                <a:spcPct val="0"/>
              </a:spcBef>
            </a:pPr>
          </a:p>
        </p:txBody>
      </p:sp>
      <p:sp>
        <p:nvSpPr>
          <p:cNvPr name="Freeform 7" id="7"/>
          <p:cNvSpPr/>
          <p:nvPr/>
        </p:nvSpPr>
        <p:spPr>
          <a:xfrm flipH="false" flipV="false" rot="-7500936">
            <a:off x="14357789" y="-623649"/>
            <a:ext cx="4042848" cy="2850208"/>
          </a:xfrm>
          <a:custGeom>
            <a:avLst/>
            <a:gdLst/>
            <a:ahLst/>
            <a:cxnLst/>
            <a:rect r="r" b="b" t="t" l="l"/>
            <a:pathLst>
              <a:path h="2850208" w="4042848">
                <a:moveTo>
                  <a:pt x="0" y="0"/>
                </a:moveTo>
                <a:lnTo>
                  <a:pt x="4042848" y="0"/>
                </a:lnTo>
                <a:lnTo>
                  <a:pt x="4042848" y="2850207"/>
                </a:lnTo>
                <a:lnTo>
                  <a:pt x="0" y="285020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7500936">
            <a:off x="-31858" y="8945208"/>
            <a:ext cx="5740165" cy="4046817"/>
          </a:xfrm>
          <a:custGeom>
            <a:avLst/>
            <a:gdLst/>
            <a:ahLst/>
            <a:cxnLst/>
            <a:rect r="r" b="b" t="t" l="l"/>
            <a:pathLst>
              <a:path h="4046817" w="5740165">
                <a:moveTo>
                  <a:pt x="0" y="0"/>
                </a:moveTo>
                <a:lnTo>
                  <a:pt x="5740166" y="0"/>
                </a:lnTo>
                <a:lnTo>
                  <a:pt x="5740166" y="4046817"/>
                </a:lnTo>
                <a:lnTo>
                  <a:pt x="0" y="404681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16510951" y="1409778"/>
            <a:ext cx="572860" cy="1275977"/>
          </a:xfrm>
          <a:custGeom>
            <a:avLst/>
            <a:gdLst/>
            <a:ahLst/>
            <a:cxnLst/>
            <a:rect r="r" b="b" t="t" l="l"/>
            <a:pathLst>
              <a:path h="1275977" w="572860">
                <a:moveTo>
                  <a:pt x="0" y="0"/>
                </a:moveTo>
                <a:lnTo>
                  <a:pt x="572860" y="0"/>
                </a:lnTo>
                <a:lnTo>
                  <a:pt x="572860" y="1275978"/>
                </a:lnTo>
                <a:lnTo>
                  <a:pt x="0" y="1275978"/>
                </a:lnTo>
                <a:lnTo>
                  <a:pt x="0" y="0"/>
                </a:lnTo>
                <a:close/>
              </a:path>
            </a:pathLst>
          </a:custGeom>
          <a:blipFill>
            <a:blip r:embed="rId6"/>
            <a:stretch>
              <a:fillRect l="-52408" t="0" r="-52408" b="-8045"/>
            </a:stretch>
          </a:blipFill>
        </p:spPr>
      </p:sp>
      <p:sp>
        <p:nvSpPr>
          <p:cNvPr name="TextBox 10" id="10"/>
          <p:cNvSpPr txBox="true"/>
          <p:nvPr/>
        </p:nvSpPr>
        <p:spPr>
          <a:xfrm rot="0">
            <a:off x="1738450" y="2287325"/>
            <a:ext cx="9788071" cy="854012"/>
          </a:xfrm>
          <a:prstGeom prst="rect">
            <a:avLst/>
          </a:prstGeom>
        </p:spPr>
        <p:txBody>
          <a:bodyPr anchor="t" rtlCol="false" tIns="0" lIns="0" bIns="0" rIns="0">
            <a:spAutoFit/>
          </a:bodyPr>
          <a:lstStyle/>
          <a:p>
            <a:pPr algn="l" marL="0" indent="0" lvl="0">
              <a:lnSpc>
                <a:spcPts val="6682"/>
              </a:lnSpc>
              <a:spcBef>
                <a:spcPct val="0"/>
              </a:spcBef>
            </a:pPr>
            <a:r>
              <a:rPr lang="en-US" b="true" sz="6020">
                <a:solidFill>
                  <a:srgbClr val="000000"/>
                </a:solidFill>
                <a:latin typeface="Barlow Bold"/>
                <a:ea typeface="Barlow Bold"/>
                <a:cs typeface="Barlow Bold"/>
                <a:sym typeface="Barlow Bold"/>
              </a:rPr>
              <a:t>Conclusión</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652638" y="-381773"/>
            <a:ext cx="13147569" cy="4733125"/>
          </a:xfrm>
          <a:custGeom>
            <a:avLst/>
            <a:gdLst/>
            <a:ahLst/>
            <a:cxnLst/>
            <a:rect r="r" b="b" t="t" l="l"/>
            <a:pathLst>
              <a:path h="4733125" w="13147569">
                <a:moveTo>
                  <a:pt x="13147569" y="4733124"/>
                </a:moveTo>
                <a:lnTo>
                  <a:pt x="0" y="4733124"/>
                </a:lnTo>
                <a:lnTo>
                  <a:pt x="0" y="0"/>
                </a:lnTo>
                <a:lnTo>
                  <a:pt x="13147569" y="0"/>
                </a:lnTo>
                <a:lnTo>
                  <a:pt x="13147569" y="4733124"/>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3" id="3"/>
          <p:cNvSpPr/>
          <p:nvPr/>
        </p:nvSpPr>
        <p:spPr>
          <a:xfrm flipH="false" flipV="false" rot="0">
            <a:off x="8668723" y="6459899"/>
            <a:ext cx="10630837" cy="3827101"/>
          </a:xfrm>
          <a:custGeom>
            <a:avLst/>
            <a:gdLst/>
            <a:ahLst/>
            <a:cxnLst/>
            <a:rect r="r" b="b" t="t" l="l"/>
            <a:pathLst>
              <a:path h="3827101" w="10630837">
                <a:moveTo>
                  <a:pt x="0" y="0"/>
                </a:moveTo>
                <a:lnTo>
                  <a:pt x="10630837" y="0"/>
                </a:lnTo>
                <a:lnTo>
                  <a:pt x="10630837" y="3827101"/>
                </a:lnTo>
                <a:lnTo>
                  <a:pt x="0" y="382710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4" id="4"/>
          <p:cNvSpPr/>
          <p:nvPr/>
        </p:nvSpPr>
        <p:spPr>
          <a:xfrm flipH="false" flipV="false" rot="-10676830">
            <a:off x="13494407" y="-1071722"/>
            <a:ext cx="4329861" cy="3052552"/>
          </a:xfrm>
          <a:custGeom>
            <a:avLst/>
            <a:gdLst/>
            <a:ahLst/>
            <a:cxnLst/>
            <a:rect r="r" b="b" t="t" l="l"/>
            <a:pathLst>
              <a:path h="3052552" w="4329861">
                <a:moveTo>
                  <a:pt x="0" y="0"/>
                </a:moveTo>
                <a:lnTo>
                  <a:pt x="4329862" y="0"/>
                </a:lnTo>
                <a:lnTo>
                  <a:pt x="4329862" y="3052552"/>
                </a:lnTo>
                <a:lnTo>
                  <a:pt x="0" y="305255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2621526" y="8766921"/>
            <a:ext cx="7300452" cy="4114800"/>
          </a:xfrm>
          <a:custGeom>
            <a:avLst/>
            <a:gdLst/>
            <a:ahLst/>
            <a:cxnLst/>
            <a:rect r="r" b="b" t="t" l="l"/>
            <a:pathLst>
              <a:path h="4114800" w="7300452">
                <a:moveTo>
                  <a:pt x="0" y="0"/>
                </a:moveTo>
                <a:lnTo>
                  <a:pt x="7300452" y="0"/>
                </a:lnTo>
                <a:lnTo>
                  <a:pt x="7300452"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1728287">
            <a:off x="-2694504" y="-798150"/>
            <a:ext cx="4329861" cy="3052552"/>
          </a:xfrm>
          <a:custGeom>
            <a:avLst/>
            <a:gdLst/>
            <a:ahLst/>
            <a:cxnLst/>
            <a:rect r="r" b="b" t="t" l="l"/>
            <a:pathLst>
              <a:path h="3052552" w="4329861">
                <a:moveTo>
                  <a:pt x="0" y="0"/>
                </a:moveTo>
                <a:lnTo>
                  <a:pt x="4329861" y="0"/>
                </a:lnTo>
                <a:lnTo>
                  <a:pt x="4329861" y="3052552"/>
                </a:lnTo>
                <a:lnTo>
                  <a:pt x="0" y="305255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7" id="7"/>
          <p:cNvSpPr txBox="true"/>
          <p:nvPr/>
        </p:nvSpPr>
        <p:spPr>
          <a:xfrm rot="0">
            <a:off x="1718060" y="4207034"/>
            <a:ext cx="9932597" cy="1550691"/>
          </a:xfrm>
          <a:prstGeom prst="rect">
            <a:avLst/>
          </a:prstGeom>
        </p:spPr>
        <p:txBody>
          <a:bodyPr anchor="t" rtlCol="false" tIns="0" lIns="0" bIns="0" rIns="0">
            <a:spAutoFit/>
          </a:bodyPr>
          <a:lstStyle/>
          <a:p>
            <a:pPr algn="l" marL="0" indent="0" lvl="0">
              <a:lnSpc>
                <a:spcPts val="12760"/>
              </a:lnSpc>
              <a:spcBef>
                <a:spcPct val="0"/>
              </a:spcBef>
            </a:pPr>
            <a:r>
              <a:rPr lang="en-US" b="true" sz="9114" strike="noStrike" u="none">
                <a:solidFill>
                  <a:srgbClr val="000000"/>
                </a:solidFill>
                <a:latin typeface="Barlow Bold"/>
                <a:ea typeface="Barlow Bold"/>
                <a:cs typeface="Barlow Bold"/>
                <a:sym typeface="Barlow Bold"/>
              </a:rPr>
              <a:t>Muchas Gracias</a:t>
            </a:r>
          </a:p>
        </p:txBody>
      </p:sp>
      <p:sp>
        <p:nvSpPr>
          <p:cNvPr name="Freeform 8" id="8"/>
          <p:cNvSpPr/>
          <p:nvPr/>
        </p:nvSpPr>
        <p:spPr>
          <a:xfrm flipH="false" flipV="false" rot="0">
            <a:off x="10539170" y="1702089"/>
            <a:ext cx="7338382" cy="7644148"/>
          </a:xfrm>
          <a:custGeom>
            <a:avLst/>
            <a:gdLst/>
            <a:ahLst/>
            <a:cxnLst/>
            <a:rect r="r" b="b" t="t" l="l"/>
            <a:pathLst>
              <a:path h="7644148" w="7338382">
                <a:moveTo>
                  <a:pt x="0" y="0"/>
                </a:moveTo>
                <a:lnTo>
                  <a:pt x="7338382" y="0"/>
                </a:lnTo>
                <a:lnTo>
                  <a:pt x="7338382" y="7644148"/>
                </a:lnTo>
                <a:lnTo>
                  <a:pt x="0" y="764414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1763013" y="4509421"/>
            <a:ext cx="6524987" cy="5777579"/>
          </a:xfrm>
          <a:custGeom>
            <a:avLst/>
            <a:gdLst/>
            <a:ahLst/>
            <a:cxnLst/>
            <a:rect r="r" b="b" t="t" l="l"/>
            <a:pathLst>
              <a:path h="5777579" w="6524987">
                <a:moveTo>
                  <a:pt x="0" y="0"/>
                </a:moveTo>
                <a:lnTo>
                  <a:pt x="6524987" y="0"/>
                </a:lnTo>
                <a:lnTo>
                  <a:pt x="6524987" y="5777579"/>
                </a:lnTo>
                <a:lnTo>
                  <a:pt x="0" y="577757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3" id="3"/>
          <p:cNvSpPr/>
          <p:nvPr/>
        </p:nvSpPr>
        <p:spPr>
          <a:xfrm flipH="false" flipV="false" rot="0">
            <a:off x="9471976" y="1988417"/>
            <a:ext cx="6794206" cy="6556408"/>
          </a:xfrm>
          <a:custGeom>
            <a:avLst/>
            <a:gdLst/>
            <a:ahLst/>
            <a:cxnLst/>
            <a:rect r="r" b="b" t="t" l="l"/>
            <a:pathLst>
              <a:path h="6556408" w="6794206">
                <a:moveTo>
                  <a:pt x="0" y="0"/>
                </a:moveTo>
                <a:lnTo>
                  <a:pt x="6794206" y="0"/>
                </a:lnTo>
                <a:lnTo>
                  <a:pt x="6794206" y="6556409"/>
                </a:lnTo>
                <a:lnTo>
                  <a:pt x="0" y="65564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4" id="4"/>
          <p:cNvSpPr/>
          <p:nvPr/>
        </p:nvSpPr>
        <p:spPr>
          <a:xfrm flipH="false" flipV="false" rot="-10800000">
            <a:off x="0" y="0"/>
            <a:ext cx="5165663" cy="4573960"/>
          </a:xfrm>
          <a:custGeom>
            <a:avLst/>
            <a:gdLst/>
            <a:ahLst/>
            <a:cxnLst/>
            <a:rect r="r" b="b" t="t" l="l"/>
            <a:pathLst>
              <a:path h="4573960" w="5165663">
                <a:moveTo>
                  <a:pt x="0" y="0"/>
                </a:moveTo>
                <a:lnTo>
                  <a:pt x="5165663" y="0"/>
                </a:lnTo>
                <a:lnTo>
                  <a:pt x="5165663" y="4573960"/>
                </a:lnTo>
                <a:lnTo>
                  <a:pt x="0" y="457396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5" id="5"/>
          <p:cNvSpPr/>
          <p:nvPr/>
        </p:nvSpPr>
        <p:spPr>
          <a:xfrm flipH="false" flipV="false" rot="-2161316">
            <a:off x="15857187" y="7932615"/>
            <a:ext cx="3760807" cy="2651369"/>
          </a:xfrm>
          <a:custGeom>
            <a:avLst/>
            <a:gdLst/>
            <a:ahLst/>
            <a:cxnLst/>
            <a:rect r="r" b="b" t="t" l="l"/>
            <a:pathLst>
              <a:path h="2651369" w="3760807">
                <a:moveTo>
                  <a:pt x="0" y="0"/>
                </a:moveTo>
                <a:lnTo>
                  <a:pt x="3760808" y="0"/>
                </a:lnTo>
                <a:lnTo>
                  <a:pt x="3760808" y="2651370"/>
                </a:lnTo>
                <a:lnTo>
                  <a:pt x="0" y="265137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10676830">
            <a:off x="-1385158" y="-1005683"/>
            <a:ext cx="3760807" cy="2651369"/>
          </a:xfrm>
          <a:custGeom>
            <a:avLst/>
            <a:gdLst/>
            <a:ahLst/>
            <a:cxnLst/>
            <a:rect r="r" b="b" t="t" l="l"/>
            <a:pathLst>
              <a:path h="2651369" w="3760807">
                <a:moveTo>
                  <a:pt x="0" y="0"/>
                </a:moveTo>
                <a:lnTo>
                  <a:pt x="3760807" y="0"/>
                </a:lnTo>
                <a:lnTo>
                  <a:pt x="3760807" y="2651369"/>
                </a:lnTo>
                <a:lnTo>
                  <a:pt x="0" y="265136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7" id="7"/>
          <p:cNvSpPr txBox="true"/>
          <p:nvPr/>
        </p:nvSpPr>
        <p:spPr>
          <a:xfrm rot="0">
            <a:off x="2020077" y="1956664"/>
            <a:ext cx="6719159" cy="1115784"/>
          </a:xfrm>
          <a:prstGeom prst="rect">
            <a:avLst/>
          </a:prstGeom>
        </p:spPr>
        <p:txBody>
          <a:bodyPr anchor="t" rtlCol="false" tIns="0" lIns="0" bIns="0" rIns="0">
            <a:spAutoFit/>
          </a:bodyPr>
          <a:lstStyle/>
          <a:p>
            <a:pPr algn="l" marL="0" indent="0" lvl="0">
              <a:lnSpc>
                <a:spcPts val="8609"/>
              </a:lnSpc>
              <a:spcBef>
                <a:spcPct val="0"/>
              </a:spcBef>
            </a:pPr>
            <a:r>
              <a:rPr lang="en-US" b="true" sz="7756">
                <a:solidFill>
                  <a:srgbClr val="000000"/>
                </a:solidFill>
                <a:latin typeface="Barlow Bold"/>
                <a:ea typeface="Barlow Bold"/>
                <a:cs typeface="Barlow Bold"/>
                <a:sym typeface="Barlow Bold"/>
              </a:rPr>
              <a:t>ÍNDICE</a:t>
            </a:r>
          </a:p>
        </p:txBody>
      </p:sp>
      <p:sp>
        <p:nvSpPr>
          <p:cNvPr name="TextBox 8" id="8"/>
          <p:cNvSpPr txBox="true"/>
          <p:nvPr/>
        </p:nvSpPr>
        <p:spPr>
          <a:xfrm rot="0">
            <a:off x="2935789" y="2891473"/>
            <a:ext cx="5171944" cy="6619010"/>
          </a:xfrm>
          <a:prstGeom prst="rect">
            <a:avLst/>
          </a:prstGeom>
        </p:spPr>
        <p:txBody>
          <a:bodyPr anchor="t" rtlCol="false" tIns="0" lIns="0" bIns="0" rIns="0">
            <a:spAutoFit/>
          </a:bodyPr>
          <a:lstStyle/>
          <a:p>
            <a:pPr algn="l">
              <a:lnSpc>
                <a:spcPts val="5303"/>
              </a:lnSpc>
            </a:pPr>
            <a:r>
              <a:rPr lang="en-US" sz="2914" spc="101">
                <a:solidFill>
                  <a:srgbClr val="000000"/>
                </a:solidFill>
                <a:latin typeface="Barlow"/>
                <a:ea typeface="Barlow"/>
                <a:cs typeface="Barlow"/>
                <a:sym typeface="Barlow"/>
              </a:rPr>
              <a:t>Introducción</a:t>
            </a:r>
          </a:p>
          <a:p>
            <a:pPr algn="l">
              <a:lnSpc>
                <a:spcPts val="5303"/>
              </a:lnSpc>
            </a:pPr>
            <a:r>
              <a:rPr lang="en-US" sz="2914" spc="101">
                <a:solidFill>
                  <a:srgbClr val="000000"/>
                </a:solidFill>
                <a:latin typeface="Barlow"/>
                <a:ea typeface="Barlow"/>
                <a:cs typeface="Barlow"/>
                <a:sym typeface="Barlow"/>
              </a:rPr>
              <a:t>Problemática a resolver</a:t>
            </a:r>
          </a:p>
          <a:p>
            <a:pPr algn="l">
              <a:lnSpc>
                <a:spcPts val="5303"/>
              </a:lnSpc>
            </a:pPr>
            <a:r>
              <a:rPr lang="en-US" sz="2914" spc="101">
                <a:solidFill>
                  <a:srgbClr val="000000"/>
                </a:solidFill>
                <a:latin typeface="Barlow"/>
                <a:ea typeface="Barlow"/>
                <a:cs typeface="Barlow"/>
                <a:sym typeface="Barlow"/>
              </a:rPr>
              <a:t>Nuestros objetivos</a:t>
            </a:r>
          </a:p>
          <a:p>
            <a:pPr algn="l">
              <a:lnSpc>
                <a:spcPts val="5303"/>
              </a:lnSpc>
            </a:pPr>
            <a:r>
              <a:rPr lang="en-US" sz="2914" spc="101">
                <a:solidFill>
                  <a:srgbClr val="000000"/>
                </a:solidFill>
                <a:latin typeface="Barlow"/>
                <a:ea typeface="Barlow"/>
                <a:cs typeface="Barlow"/>
                <a:sym typeface="Barlow"/>
              </a:rPr>
              <a:t>Beneficios</a:t>
            </a:r>
          </a:p>
          <a:p>
            <a:pPr algn="l">
              <a:lnSpc>
                <a:spcPts val="5303"/>
              </a:lnSpc>
            </a:pPr>
            <a:r>
              <a:rPr lang="en-US" sz="2914" spc="101">
                <a:solidFill>
                  <a:srgbClr val="000000"/>
                </a:solidFill>
                <a:latin typeface="Barlow"/>
                <a:ea typeface="Barlow"/>
                <a:cs typeface="Barlow"/>
                <a:sym typeface="Barlow"/>
              </a:rPr>
              <a:t>Metodología de trabajo</a:t>
            </a:r>
          </a:p>
          <a:p>
            <a:pPr algn="l">
              <a:lnSpc>
                <a:spcPts val="5303"/>
              </a:lnSpc>
            </a:pPr>
            <a:r>
              <a:rPr lang="en-US" sz="2914" spc="101">
                <a:solidFill>
                  <a:srgbClr val="000000"/>
                </a:solidFill>
                <a:latin typeface="Barlow"/>
                <a:ea typeface="Barlow"/>
                <a:cs typeface="Barlow"/>
                <a:sym typeface="Barlow"/>
              </a:rPr>
              <a:t>Definición de sprints</a:t>
            </a:r>
          </a:p>
          <a:p>
            <a:pPr algn="l">
              <a:lnSpc>
                <a:spcPts val="5303"/>
              </a:lnSpc>
            </a:pPr>
            <a:r>
              <a:rPr lang="en-US" sz="2914" spc="101">
                <a:solidFill>
                  <a:srgbClr val="000000"/>
                </a:solidFill>
                <a:latin typeface="Barlow"/>
                <a:ea typeface="Barlow"/>
                <a:cs typeface="Barlow"/>
                <a:sym typeface="Barlow"/>
              </a:rPr>
              <a:t>Tecnologías a utilizar</a:t>
            </a:r>
          </a:p>
          <a:p>
            <a:pPr algn="l">
              <a:lnSpc>
                <a:spcPts val="5303"/>
              </a:lnSpc>
            </a:pPr>
            <a:r>
              <a:rPr lang="en-US" sz="2914" spc="101">
                <a:solidFill>
                  <a:srgbClr val="000000"/>
                </a:solidFill>
                <a:latin typeface="Barlow"/>
                <a:ea typeface="Barlow"/>
                <a:cs typeface="Barlow"/>
                <a:sym typeface="Barlow"/>
              </a:rPr>
              <a:t>Mockups</a:t>
            </a:r>
          </a:p>
          <a:p>
            <a:pPr algn="l">
              <a:lnSpc>
                <a:spcPts val="5303"/>
              </a:lnSpc>
            </a:pPr>
            <a:r>
              <a:rPr lang="en-US" sz="2914" spc="101">
                <a:solidFill>
                  <a:srgbClr val="000000"/>
                </a:solidFill>
                <a:latin typeface="Barlow"/>
                <a:ea typeface="Barlow"/>
                <a:cs typeface="Barlow"/>
                <a:sym typeface="Barlow"/>
              </a:rPr>
              <a:t>Equipo de trabajo</a:t>
            </a:r>
          </a:p>
          <a:p>
            <a:pPr algn="l" marL="0" indent="0" lvl="0">
              <a:lnSpc>
                <a:spcPts val="5303"/>
              </a:lnSpc>
            </a:pPr>
            <a:r>
              <a:rPr lang="en-US" sz="2914" spc="101">
                <a:solidFill>
                  <a:srgbClr val="000000"/>
                </a:solidFill>
                <a:latin typeface="Barlow"/>
                <a:ea typeface="Barlow"/>
                <a:cs typeface="Barlow"/>
                <a:sym typeface="Barlow"/>
              </a:rPr>
              <a:t>Conclusión</a:t>
            </a:r>
          </a:p>
        </p:txBody>
      </p:sp>
      <p:sp>
        <p:nvSpPr>
          <p:cNvPr name="TextBox 9" id="9"/>
          <p:cNvSpPr txBox="true"/>
          <p:nvPr/>
        </p:nvSpPr>
        <p:spPr>
          <a:xfrm rot="0">
            <a:off x="2020077" y="2891473"/>
            <a:ext cx="803705" cy="6619010"/>
          </a:xfrm>
          <a:prstGeom prst="rect">
            <a:avLst/>
          </a:prstGeom>
        </p:spPr>
        <p:txBody>
          <a:bodyPr anchor="t" rtlCol="false" tIns="0" lIns="0" bIns="0" rIns="0">
            <a:spAutoFit/>
          </a:bodyPr>
          <a:lstStyle/>
          <a:p>
            <a:pPr algn="ctr">
              <a:lnSpc>
                <a:spcPts val="5303"/>
              </a:lnSpc>
            </a:pPr>
            <a:r>
              <a:rPr lang="en-US" b="true" sz="2914" spc="101">
                <a:solidFill>
                  <a:srgbClr val="000000"/>
                </a:solidFill>
                <a:latin typeface="Barlow Bold"/>
                <a:ea typeface="Barlow Bold"/>
                <a:cs typeface="Barlow Bold"/>
                <a:sym typeface="Barlow Bold"/>
              </a:rPr>
              <a:t>01</a:t>
            </a:r>
          </a:p>
          <a:p>
            <a:pPr algn="ctr">
              <a:lnSpc>
                <a:spcPts val="5303"/>
              </a:lnSpc>
            </a:pPr>
            <a:r>
              <a:rPr lang="en-US" b="true" sz="2914" spc="101">
                <a:solidFill>
                  <a:srgbClr val="000000"/>
                </a:solidFill>
                <a:latin typeface="Barlow Bold"/>
                <a:ea typeface="Barlow Bold"/>
                <a:cs typeface="Barlow Bold"/>
                <a:sym typeface="Barlow Bold"/>
              </a:rPr>
              <a:t>02</a:t>
            </a:r>
          </a:p>
          <a:p>
            <a:pPr algn="ctr">
              <a:lnSpc>
                <a:spcPts val="5303"/>
              </a:lnSpc>
            </a:pPr>
            <a:r>
              <a:rPr lang="en-US" b="true" sz="2914" spc="101">
                <a:solidFill>
                  <a:srgbClr val="000000"/>
                </a:solidFill>
                <a:latin typeface="Barlow Bold"/>
                <a:ea typeface="Barlow Bold"/>
                <a:cs typeface="Barlow Bold"/>
                <a:sym typeface="Barlow Bold"/>
              </a:rPr>
              <a:t>03</a:t>
            </a:r>
          </a:p>
          <a:p>
            <a:pPr algn="ctr">
              <a:lnSpc>
                <a:spcPts val="5303"/>
              </a:lnSpc>
            </a:pPr>
            <a:r>
              <a:rPr lang="en-US" b="true" sz="2914" spc="101">
                <a:solidFill>
                  <a:srgbClr val="000000"/>
                </a:solidFill>
                <a:latin typeface="Barlow Bold"/>
                <a:ea typeface="Barlow Bold"/>
                <a:cs typeface="Barlow Bold"/>
                <a:sym typeface="Barlow Bold"/>
              </a:rPr>
              <a:t>04</a:t>
            </a:r>
          </a:p>
          <a:p>
            <a:pPr algn="ctr">
              <a:lnSpc>
                <a:spcPts val="5303"/>
              </a:lnSpc>
            </a:pPr>
            <a:r>
              <a:rPr lang="en-US" b="true" sz="2914" spc="101">
                <a:solidFill>
                  <a:srgbClr val="000000"/>
                </a:solidFill>
                <a:latin typeface="Barlow Bold"/>
                <a:ea typeface="Barlow Bold"/>
                <a:cs typeface="Barlow Bold"/>
                <a:sym typeface="Barlow Bold"/>
              </a:rPr>
              <a:t>05</a:t>
            </a:r>
          </a:p>
          <a:p>
            <a:pPr algn="ctr">
              <a:lnSpc>
                <a:spcPts val="5303"/>
              </a:lnSpc>
            </a:pPr>
            <a:r>
              <a:rPr lang="en-US" b="true" sz="2914" spc="101">
                <a:solidFill>
                  <a:srgbClr val="000000"/>
                </a:solidFill>
                <a:latin typeface="Barlow Bold"/>
                <a:ea typeface="Barlow Bold"/>
                <a:cs typeface="Barlow Bold"/>
                <a:sym typeface="Barlow Bold"/>
              </a:rPr>
              <a:t>06</a:t>
            </a:r>
          </a:p>
          <a:p>
            <a:pPr algn="ctr">
              <a:lnSpc>
                <a:spcPts val="5303"/>
              </a:lnSpc>
            </a:pPr>
            <a:r>
              <a:rPr lang="en-US" b="true" sz="2914" spc="101">
                <a:solidFill>
                  <a:srgbClr val="000000"/>
                </a:solidFill>
                <a:latin typeface="Barlow Bold"/>
                <a:ea typeface="Barlow Bold"/>
                <a:cs typeface="Barlow Bold"/>
                <a:sym typeface="Barlow Bold"/>
              </a:rPr>
              <a:t>07</a:t>
            </a:r>
          </a:p>
          <a:p>
            <a:pPr algn="ctr">
              <a:lnSpc>
                <a:spcPts val="5303"/>
              </a:lnSpc>
            </a:pPr>
            <a:r>
              <a:rPr lang="en-US" b="true" sz="2914" spc="101">
                <a:solidFill>
                  <a:srgbClr val="000000"/>
                </a:solidFill>
                <a:latin typeface="Barlow Bold"/>
                <a:ea typeface="Barlow Bold"/>
                <a:cs typeface="Barlow Bold"/>
                <a:sym typeface="Barlow Bold"/>
              </a:rPr>
              <a:t>08</a:t>
            </a:r>
          </a:p>
          <a:p>
            <a:pPr algn="ctr">
              <a:lnSpc>
                <a:spcPts val="5303"/>
              </a:lnSpc>
            </a:pPr>
            <a:r>
              <a:rPr lang="en-US" b="true" sz="2914" spc="101">
                <a:solidFill>
                  <a:srgbClr val="000000"/>
                </a:solidFill>
                <a:latin typeface="Barlow Bold"/>
                <a:ea typeface="Barlow Bold"/>
                <a:cs typeface="Barlow Bold"/>
                <a:sym typeface="Barlow Bold"/>
              </a:rPr>
              <a:t>09</a:t>
            </a:r>
          </a:p>
          <a:p>
            <a:pPr algn="ctr" marL="0" indent="0" lvl="0">
              <a:lnSpc>
                <a:spcPts val="5303"/>
              </a:lnSpc>
            </a:pPr>
            <a:r>
              <a:rPr lang="en-US" b="true" sz="2914" spc="101">
                <a:solidFill>
                  <a:srgbClr val="000000"/>
                </a:solidFill>
                <a:latin typeface="Barlow Bold"/>
                <a:ea typeface="Barlow Bold"/>
                <a:cs typeface="Barlow Bold"/>
                <a:sym typeface="Barlow Bold"/>
              </a:rPr>
              <a:t>10</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2794742" y="0"/>
            <a:ext cx="5493258" cy="10287000"/>
          </a:xfrm>
          <a:custGeom>
            <a:avLst/>
            <a:gdLst/>
            <a:ahLst/>
            <a:cxnLst/>
            <a:rect r="r" b="b" t="t" l="l"/>
            <a:pathLst>
              <a:path h="10287000" w="5493258">
                <a:moveTo>
                  <a:pt x="0" y="0"/>
                </a:moveTo>
                <a:lnTo>
                  <a:pt x="5493258" y="0"/>
                </a:lnTo>
                <a:lnTo>
                  <a:pt x="5493258" y="10287000"/>
                </a:lnTo>
                <a:lnTo>
                  <a:pt x="0" y="10287000"/>
                </a:lnTo>
                <a:lnTo>
                  <a:pt x="0" y="0"/>
                </a:lnTo>
                <a:close/>
              </a:path>
            </a:pathLst>
          </a:custGeom>
          <a:blipFill>
            <a:blip r:embed="rId2"/>
            <a:stretch>
              <a:fillRect l="0" t="0" r="-25000" b="0"/>
            </a:stretch>
          </a:blipFill>
        </p:spPr>
      </p:sp>
      <p:sp>
        <p:nvSpPr>
          <p:cNvPr name="Freeform 3" id="3"/>
          <p:cNvSpPr/>
          <p:nvPr/>
        </p:nvSpPr>
        <p:spPr>
          <a:xfrm flipH="false" flipV="false" rot="5400000">
            <a:off x="6372730" y="3431743"/>
            <a:ext cx="10287000" cy="3423514"/>
          </a:xfrm>
          <a:custGeom>
            <a:avLst/>
            <a:gdLst/>
            <a:ahLst/>
            <a:cxnLst/>
            <a:rect r="r" b="b" t="t" l="l"/>
            <a:pathLst>
              <a:path h="3423514" w="10287000">
                <a:moveTo>
                  <a:pt x="0" y="0"/>
                </a:moveTo>
                <a:lnTo>
                  <a:pt x="10287000" y="0"/>
                </a:lnTo>
                <a:lnTo>
                  <a:pt x="10287000" y="3423514"/>
                </a:lnTo>
                <a:lnTo>
                  <a:pt x="0" y="342351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1644793" y="3788521"/>
            <a:ext cx="8775773" cy="5230584"/>
          </a:xfrm>
          <a:prstGeom prst="rect">
            <a:avLst/>
          </a:prstGeom>
        </p:spPr>
        <p:txBody>
          <a:bodyPr anchor="t" rtlCol="false" tIns="0" lIns="0" bIns="0" rIns="0">
            <a:spAutoFit/>
          </a:bodyPr>
          <a:lstStyle/>
          <a:p>
            <a:pPr algn="just" marL="0" indent="0" lvl="0">
              <a:lnSpc>
                <a:spcPts val="4125"/>
              </a:lnSpc>
              <a:spcBef>
                <a:spcPct val="0"/>
              </a:spcBef>
            </a:pPr>
            <a:r>
              <a:rPr lang="en-US" sz="2946">
                <a:solidFill>
                  <a:srgbClr val="000000"/>
                </a:solidFill>
                <a:latin typeface="Barlow"/>
                <a:ea typeface="Barlow"/>
                <a:cs typeface="Barlow"/>
                <a:sym typeface="Barlow"/>
              </a:rPr>
              <a:t>Nuestro</a:t>
            </a:r>
            <a:r>
              <a:rPr lang="en-US" sz="2946" strike="noStrike" u="none">
                <a:solidFill>
                  <a:srgbClr val="000000"/>
                </a:solidFill>
                <a:latin typeface="Barlow"/>
                <a:ea typeface="Barlow"/>
                <a:cs typeface="Barlow"/>
                <a:sym typeface="Barlow"/>
              </a:rPr>
              <a:t> proyecto consiste en el desarrollo de una app con </a:t>
            </a:r>
            <a:r>
              <a:rPr lang="en-US" b="true" sz="2946" strike="noStrike" u="none">
                <a:solidFill>
                  <a:srgbClr val="000000"/>
                </a:solidFill>
                <a:latin typeface="Barlow Bold"/>
                <a:ea typeface="Barlow Bold"/>
                <a:cs typeface="Barlow Bold"/>
                <a:sym typeface="Barlow Bold"/>
              </a:rPr>
              <a:t>agente de inteligencia artificial</a:t>
            </a:r>
            <a:r>
              <a:rPr lang="en-US" sz="2946" strike="noStrike" u="none">
                <a:solidFill>
                  <a:srgbClr val="000000"/>
                </a:solidFill>
                <a:latin typeface="Barlow"/>
                <a:ea typeface="Barlow"/>
                <a:cs typeface="Barlow"/>
                <a:sym typeface="Barlow"/>
              </a:rPr>
              <a:t> especializado en </a:t>
            </a:r>
            <a:r>
              <a:rPr lang="en-US" b="true" sz="2946" strike="noStrike" u="none">
                <a:solidFill>
                  <a:srgbClr val="00BF63"/>
                </a:solidFill>
                <a:latin typeface="Barlow Bold"/>
                <a:ea typeface="Barlow Bold"/>
                <a:cs typeface="Barlow Bold"/>
                <a:sym typeface="Barlow Bold"/>
              </a:rPr>
              <a:t>educación financiera personalizada</a:t>
            </a:r>
            <a:r>
              <a:rPr lang="en-US" b="true" sz="2946" strike="noStrike" u="none">
                <a:solidFill>
                  <a:srgbClr val="000000"/>
                </a:solidFill>
                <a:latin typeface="Barlow Bold"/>
                <a:ea typeface="Barlow Bold"/>
                <a:cs typeface="Barlow Bold"/>
                <a:sym typeface="Barlow Bold"/>
              </a:rPr>
              <a:t>.</a:t>
            </a:r>
          </a:p>
          <a:p>
            <a:pPr algn="just" marL="0" indent="0" lvl="0">
              <a:lnSpc>
                <a:spcPts val="4125"/>
              </a:lnSpc>
              <a:spcBef>
                <a:spcPct val="0"/>
              </a:spcBef>
            </a:pPr>
          </a:p>
          <a:p>
            <a:pPr algn="just" marL="0" indent="0" lvl="0">
              <a:lnSpc>
                <a:spcPts val="4125"/>
              </a:lnSpc>
              <a:spcBef>
                <a:spcPct val="0"/>
              </a:spcBef>
            </a:pPr>
            <a:r>
              <a:rPr lang="en-US" sz="2946" strike="noStrike" u="none">
                <a:solidFill>
                  <a:srgbClr val="000000"/>
                </a:solidFill>
                <a:latin typeface="Barlow"/>
                <a:ea typeface="Barlow"/>
                <a:cs typeface="Barlow"/>
                <a:sym typeface="Barlow"/>
              </a:rPr>
              <a:t>El propósito de nuestro proyecto es abordar la </a:t>
            </a:r>
            <a:r>
              <a:rPr lang="en-US" b="true" sz="2946" strike="noStrike" u="none">
                <a:solidFill>
                  <a:srgbClr val="000000"/>
                </a:solidFill>
                <a:latin typeface="Barlow Bold"/>
                <a:ea typeface="Barlow Bold"/>
                <a:cs typeface="Barlow Bold"/>
                <a:sym typeface="Barlow Bold"/>
              </a:rPr>
              <a:t>alfabetización financiera</a:t>
            </a:r>
            <a:r>
              <a:rPr lang="en-US" sz="2946" strike="noStrike" u="none">
                <a:solidFill>
                  <a:srgbClr val="000000"/>
                </a:solidFill>
                <a:latin typeface="Barlow"/>
                <a:ea typeface="Barlow"/>
                <a:cs typeface="Barlow"/>
                <a:sym typeface="Barlow"/>
              </a:rPr>
              <a:t> la cual es una necesidad crucial en la población actual. Consideramos fundamental contar con estos conocimientos para la toma de buenas decisiones económicas de manera informada.</a:t>
            </a:r>
          </a:p>
        </p:txBody>
      </p:sp>
      <p:sp>
        <p:nvSpPr>
          <p:cNvPr name="TextBox 5" id="5"/>
          <p:cNvSpPr txBox="true"/>
          <p:nvPr/>
        </p:nvSpPr>
        <p:spPr>
          <a:xfrm rot="0">
            <a:off x="1644793" y="2651593"/>
            <a:ext cx="9196348" cy="936982"/>
          </a:xfrm>
          <a:prstGeom prst="rect">
            <a:avLst/>
          </a:prstGeom>
        </p:spPr>
        <p:txBody>
          <a:bodyPr anchor="t" rtlCol="false" tIns="0" lIns="0" bIns="0" rIns="0">
            <a:spAutoFit/>
          </a:bodyPr>
          <a:lstStyle/>
          <a:p>
            <a:pPr algn="l" marL="0" indent="0" lvl="0">
              <a:lnSpc>
                <a:spcPts val="7185"/>
              </a:lnSpc>
              <a:spcBef>
                <a:spcPct val="0"/>
              </a:spcBef>
            </a:pPr>
            <a:r>
              <a:rPr lang="en-US" b="true" sz="6472">
                <a:solidFill>
                  <a:srgbClr val="000000"/>
                </a:solidFill>
                <a:latin typeface="Barlow Bold"/>
                <a:ea typeface="Barlow Bold"/>
                <a:cs typeface="Barlow Bold"/>
                <a:sym typeface="Barlow Bold"/>
              </a:rPr>
              <a:t>Introducción</a:t>
            </a:r>
          </a:p>
        </p:txBody>
      </p:sp>
      <p:sp>
        <p:nvSpPr>
          <p:cNvPr name="Freeform 6" id="6"/>
          <p:cNvSpPr/>
          <p:nvPr/>
        </p:nvSpPr>
        <p:spPr>
          <a:xfrm flipH="false" flipV="false" rot="-9229783">
            <a:off x="11223922" y="-806363"/>
            <a:ext cx="3673149" cy="2589570"/>
          </a:xfrm>
          <a:custGeom>
            <a:avLst/>
            <a:gdLst/>
            <a:ahLst/>
            <a:cxnLst/>
            <a:rect r="r" b="b" t="t" l="l"/>
            <a:pathLst>
              <a:path h="2589570" w="3673149">
                <a:moveTo>
                  <a:pt x="0" y="0"/>
                </a:moveTo>
                <a:lnTo>
                  <a:pt x="3673149" y="0"/>
                </a:lnTo>
                <a:lnTo>
                  <a:pt x="3673149" y="2589570"/>
                </a:lnTo>
                <a:lnTo>
                  <a:pt x="0" y="258957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10958167" y="8639966"/>
            <a:ext cx="3673149" cy="2589570"/>
          </a:xfrm>
          <a:custGeom>
            <a:avLst/>
            <a:gdLst/>
            <a:ahLst/>
            <a:cxnLst/>
            <a:rect r="r" b="b" t="t" l="l"/>
            <a:pathLst>
              <a:path h="2589570" w="3673149">
                <a:moveTo>
                  <a:pt x="0" y="0"/>
                </a:moveTo>
                <a:lnTo>
                  <a:pt x="3673150" y="0"/>
                </a:lnTo>
                <a:lnTo>
                  <a:pt x="3673150" y="2589570"/>
                </a:lnTo>
                <a:lnTo>
                  <a:pt x="0" y="258957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652638" y="-381773"/>
            <a:ext cx="9388364" cy="3379811"/>
          </a:xfrm>
          <a:custGeom>
            <a:avLst/>
            <a:gdLst/>
            <a:ahLst/>
            <a:cxnLst/>
            <a:rect r="r" b="b" t="t" l="l"/>
            <a:pathLst>
              <a:path h="3379811" w="9388364">
                <a:moveTo>
                  <a:pt x="9388364" y="3379811"/>
                </a:moveTo>
                <a:lnTo>
                  <a:pt x="0" y="3379811"/>
                </a:lnTo>
                <a:lnTo>
                  <a:pt x="0" y="0"/>
                </a:lnTo>
                <a:lnTo>
                  <a:pt x="9388364" y="0"/>
                </a:lnTo>
                <a:lnTo>
                  <a:pt x="9388364" y="3379811"/>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3" id="3"/>
          <p:cNvSpPr/>
          <p:nvPr/>
        </p:nvSpPr>
        <p:spPr>
          <a:xfrm flipH="false" flipV="false" rot="0">
            <a:off x="12019116" y="7666040"/>
            <a:ext cx="7280444" cy="2620960"/>
          </a:xfrm>
          <a:custGeom>
            <a:avLst/>
            <a:gdLst/>
            <a:ahLst/>
            <a:cxnLst/>
            <a:rect r="r" b="b" t="t" l="l"/>
            <a:pathLst>
              <a:path h="2620960" w="7280444">
                <a:moveTo>
                  <a:pt x="0" y="0"/>
                </a:moveTo>
                <a:lnTo>
                  <a:pt x="7280444" y="0"/>
                </a:lnTo>
                <a:lnTo>
                  <a:pt x="7280444" y="2620960"/>
                </a:lnTo>
                <a:lnTo>
                  <a:pt x="0" y="262096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4" id="4"/>
          <p:cNvSpPr/>
          <p:nvPr/>
        </p:nvSpPr>
        <p:spPr>
          <a:xfrm flipH="false" flipV="false" rot="0">
            <a:off x="1028700" y="3711381"/>
            <a:ext cx="2295205" cy="2295205"/>
          </a:xfrm>
          <a:custGeom>
            <a:avLst/>
            <a:gdLst/>
            <a:ahLst/>
            <a:cxnLst/>
            <a:rect r="r" b="b" t="t" l="l"/>
            <a:pathLst>
              <a:path h="2295205" w="2295205">
                <a:moveTo>
                  <a:pt x="0" y="0"/>
                </a:moveTo>
                <a:lnTo>
                  <a:pt x="2295205" y="0"/>
                </a:lnTo>
                <a:lnTo>
                  <a:pt x="2295205" y="2295205"/>
                </a:lnTo>
                <a:lnTo>
                  <a:pt x="0" y="229520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5890835" y="3711381"/>
            <a:ext cx="2295205" cy="2295205"/>
          </a:xfrm>
          <a:custGeom>
            <a:avLst/>
            <a:gdLst/>
            <a:ahLst/>
            <a:cxnLst/>
            <a:rect r="r" b="b" t="t" l="l"/>
            <a:pathLst>
              <a:path h="2295205" w="2295205">
                <a:moveTo>
                  <a:pt x="0" y="0"/>
                </a:moveTo>
                <a:lnTo>
                  <a:pt x="2295205" y="0"/>
                </a:lnTo>
                <a:lnTo>
                  <a:pt x="2295205" y="2295205"/>
                </a:lnTo>
                <a:lnTo>
                  <a:pt x="0" y="229520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0704327" y="3711381"/>
            <a:ext cx="2295205" cy="2295205"/>
          </a:xfrm>
          <a:custGeom>
            <a:avLst/>
            <a:gdLst/>
            <a:ahLst/>
            <a:cxnLst/>
            <a:rect r="r" b="b" t="t" l="l"/>
            <a:pathLst>
              <a:path h="2295205" w="2295205">
                <a:moveTo>
                  <a:pt x="0" y="0"/>
                </a:moveTo>
                <a:lnTo>
                  <a:pt x="2295205" y="0"/>
                </a:lnTo>
                <a:lnTo>
                  <a:pt x="2295205" y="2295205"/>
                </a:lnTo>
                <a:lnTo>
                  <a:pt x="0" y="229520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1455316" y="4178015"/>
            <a:ext cx="1441974" cy="1441974"/>
          </a:xfrm>
          <a:custGeom>
            <a:avLst/>
            <a:gdLst/>
            <a:ahLst/>
            <a:cxnLst/>
            <a:rect r="r" b="b" t="t" l="l"/>
            <a:pathLst>
              <a:path h="1441974" w="1441974">
                <a:moveTo>
                  <a:pt x="0" y="0"/>
                </a:moveTo>
                <a:lnTo>
                  <a:pt x="1441974" y="0"/>
                </a:lnTo>
                <a:lnTo>
                  <a:pt x="1441974" y="1441974"/>
                </a:lnTo>
                <a:lnTo>
                  <a:pt x="0" y="144197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5920642">
            <a:off x="15226471" y="-1255895"/>
            <a:ext cx="3581149" cy="3877229"/>
          </a:xfrm>
          <a:custGeom>
            <a:avLst/>
            <a:gdLst/>
            <a:ahLst/>
            <a:cxnLst/>
            <a:rect r="r" b="b" t="t" l="l"/>
            <a:pathLst>
              <a:path h="3877229" w="3581149">
                <a:moveTo>
                  <a:pt x="0" y="0"/>
                </a:moveTo>
                <a:lnTo>
                  <a:pt x="3581150" y="0"/>
                </a:lnTo>
                <a:lnTo>
                  <a:pt x="3581150" y="3877228"/>
                </a:lnTo>
                <a:lnTo>
                  <a:pt x="0" y="387722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9" id="9"/>
          <p:cNvSpPr/>
          <p:nvPr/>
        </p:nvSpPr>
        <p:spPr>
          <a:xfrm flipH="false" flipV="false" rot="-10676830">
            <a:off x="14418073" y="-1220188"/>
            <a:ext cx="5836887" cy="4115005"/>
          </a:xfrm>
          <a:custGeom>
            <a:avLst/>
            <a:gdLst/>
            <a:ahLst/>
            <a:cxnLst/>
            <a:rect r="r" b="b" t="t" l="l"/>
            <a:pathLst>
              <a:path h="4115005" w="5836887">
                <a:moveTo>
                  <a:pt x="0" y="0"/>
                </a:moveTo>
                <a:lnTo>
                  <a:pt x="5836887" y="0"/>
                </a:lnTo>
                <a:lnTo>
                  <a:pt x="5836887" y="4115005"/>
                </a:lnTo>
                <a:lnTo>
                  <a:pt x="0" y="4115005"/>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0" id="10"/>
          <p:cNvSpPr/>
          <p:nvPr/>
        </p:nvSpPr>
        <p:spPr>
          <a:xfrm flipH="false" flipV="false" rot="0">
            <a:off x="-2621526" y="8766921"/>
            <a:ext cx="7300452" cy="4114800"/>
          </a:xfrm>
          <a:custGeom>
            <a:avLst/>
            <a:gdLst/>
            <a:ahLst/>
            <a:cxnLst/>
            <a:rect r="r" b="b" t="t" l="l"/>
            <a:pathLst>
              <a:path h="4114800" w="7300452">
                <a:moveTo>
                  <a:pt x="0" y="0"/>
                </a:moveTo>
                <a:lnTo>
                  <a:pt x="7300452" y="0"/>
                </a:lnTo>
                <a:lnTo>
                  <a:pt x="7300452" y="4114800"/>
                </a:lnTo>
                <a:lnTo>
                  <a:pt x="0" y="411480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1" id="11"/>
          <p:cNvSpPr/>
          <p:nvPr/>
        </p:nvSpPr>
        <p:spPr>
          <a:xfrm flipH="false" flipV="false" rot="0">
            <a:off x="11132039" y="4139093"/>
            <a:ext cx="1439782" cy="1439782"/>
          </a:xfrm>
          <a:custGeom>
            <a:avLst/>
            <a:gdLst/>
            <a:ahLst/>
            <a:cxnLst/>
            <a:rect r="r" b="b" t="t" l="l"/>
            <a:pathLst>
              <a:path h="1439782" w="1439782">
                <a:moveTo>
                  <a:pt x="0" y="0"/>
                </a:moveTo>
                <a:lnTo>
                  <a:pt x="1439782" y="0"/>
                </a:lnTo>
                <a:lnTo>
                  <a:pt x="1439782" y="1439782"/>
                </a:lnTo>
                <a:lnTo>
                  <a:pt x="0" y="1439782"/>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2" id="12"/>
          <p:cNvSpPr/>
          <p:nvPr/>
        </p:nvSpPr>
        <p:spPr>
          <a:xfrm flipH="false" flipV="false" rot="0">
            <a:off x="6354541" y="4139093"/>
            <a:ext cx="1367793" cy="1439782"/>
          </a:xfrm>
          <a:custGeom>
            <a:avLst/>
            <a:gdLst/>
            <a:ahLst/>
            <a:cxnLst/>
            <a:rect r="r" b="b" t="t" l="l"/>
            <a:pathLst>
              <a:path h="1439782" w="1367793">
                <a:moveTo>
                  <a:pt x="0" y="0"/>
                </a:moveTo>
                <a:lnTo>
                  <a:pt x="1367793" y="0"/>
                </a:lnTo>
                <a:lnTo>
                  <a:pt x="1367793" y="1439782"/>
                </a:lnTo>
                <a:lnTo>
                  <a:pt x="0" y="1439782"/>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TextBox 13" id="13"/>
          <p:cNvSpPr txBox="true"/>
          <p:nvPr/>
        </p:nvSpPr>
        <p:spPr>
          <a:xfrm rot="0">
            <a:off x="1028700" y="2215960"/>
            <a:ext cx="10990416" cy="1115784"/>
          </a:xfrm>
          <a:prstGeom prst="rect">
            <a:avLst/>
          </a:prstGeom>
        </p:spPr>
        <p:txBody>
          <a:bodyPr anchor="t" rtlCol="false" tIns="0" lIns="0" bIns="0" rIns="0">
            <a:spAutoFit/>
          </a:bodyPr>
          <a:lstStyle/>
          <a:p>
            <a:pPr algn="l" marL="0" indent="0" lvl="0">
              <a:lnSpc>
                <a:spcPts val="8609"/>
              </a:lnSpc>
              <a:spcBef>
                <a:spcPct val="0"/>
              </a:spcBef>
            </a:pPr>
            <a:r>
              <a:rPr lang="en-US" b="true" sz="7756" strike="noStrike" u="none">
                <a:solidFill>
                  <a:srgbClr val="000000"/>
                </a:solidFill>
                <a:latin typeface="Barlow Bold"/>
                <a:ea typeface="Barlow Bold"/>
                <a:cs typeface="Barlow Bold"/>
                <a:sym typeface="Barlow Bold"/>
              </a:rPr>
              <a:t>Problemática a Resolver</a:t>
            </a:r>
          </a:p>
        </p:txBody>
      </p:sp>
      <p:grpSp>
        <p:nvGrpSpPr>
          <p:cNvPr name="Group 14" id="14"/>
          <p:cNvGrpSpPr/>
          <p:nvPr/>
        </p:nvGrpSpPr>
        <p:grpSpPr>
          <a:xfrm rot="0">
            <a:off x="1077343" y="6207690"/>
            <a:ext cx="3641917" cy="2419856"/>
            <a:chOff x="0" y="0"/>
            <a:chExt cx="4855890" cy="3226474"/>
          </a:xfrm>
        </p:grpSpPr>
        <p:sp>
          <p:nvSpPr>
            <p:cNvPr name="TextBox 15" id="15"/>
            <p:cNvSpPr txBox="true"/>
            <p:nvPr/>
          </p:nvSpPr>
          <p:spPr>
            <a:xfrm rot="0">
              <a:off x="1259" y="651311"/>
              <a:ext cx="4854630" cy="2575163"/>
            </a:xfrm>
            <a:prstGeom prst="rect">
              <a:avLst/>
            </a:prstGeom>
          </p:spPr>
          <p:txBody>
            <a:bodyPr anchor="t" rtlCol="false" tIns="0" lIns="0" bIns="0" rIns="0">
              <a:spAutoFit/>
            </a:bodyPr>
            <a:lstStyle/>
            <a:p>
              <a:pPr algn="just" marL="0" indent="0" lvl="0">
                <a:lnSpc>
                  <a:spcPts val="3140"/>
                </a:lnSpc>
                <a:spcBef>
                  <a:spcPct val="0"/>
                </a:spcBef>
              </a:pPr>
              <a:r>
                <a:rPr lang="en-US" sz="2242">
                  <a:solidFill>
                    <a:srgbClr val="000000"/>
                  </a:solidFill>
                  <a:latin typeface="Barlow"/>
                  <a:ea typeface="Barlow"/>
                  <a:cs typeface="Barlow"/>
                  <a:sym typeface="Barlow"/>
                </a:rPr>
                <a:t>Los recursos existentes sobre Educación Financiera, no se adaptan al nivel de conocimiento ni edad del usuario.</a:t>
              </a:r>
            </a:p>
          </p:txBody>
        </p:sp>
        <p:sp>
          <p:nvSpPr>
            <p:cNvPr name="TextBox 16" id="16"/>
            <p:cNvSpPr txBox="true"/>
            <p:nvPr/>
          </p:nvSpPr>
          <p:spPr>
            <a:xfrm rot="0">
              <a:off x="0" y="-57150"/>
              <a:ext cx="4855890" cy="611471"/>
            </a:xfrm>
            <a:prstGeom prst="rect">
              <a:avLst/>
            </a:prstGeom>
          </p:spPr>
          <p:txBody>
            <a:bodyPr anchor="t" rtlCol="false" tIns="0" lIns="0" bIns="0" rIns="0">
              <a:spAutoFit/>
            </a:bodyPr>
            <a:lstStyle/>
            <a:p>
              <a:pPr algn="l" marL="0" indent="0" lvl="0">
                <a:lnSpc>
                  <a:spcPts val="3860"/>
                </a:lnSpc>
                <a:spcBef>
                  <a:spcPct val="0"/>
                </a:spcBef>
              </a:pPr>
              <a:r>
                <a:rPr lang="en-US" b="true" sz="2757" spc="96">
                  <a:solidFill>
                    <a:srgbClr val="000000"/>
                  </a:solidFill>
                  <a:latin typeface="Barlow Bold"/>
                  <a:ea typeface="Barlow Bold"/>
                  <a:cs typeface="Barlow Bold"/>
                  <a:sym typeface="Barlow Bold"/>
                </a:rPr>
                <a:t>Recursos existentes</a:t>
              </a:r>
            </a:p>
          </p:txBody>
        </p:sp>
      </p:grpSp>
      <p:grpSp>
        <p:nvGrpSpPr>
          <p:cNvPr name="Group 17" id="17"/>
          <p:cNvGrpSpPr/>
          <p:nvPr/>
        </p:nvGrpSpPr>
        <p:grpSpPr>
          <a:xfrm rot="0">
            <a:off x="5890835" y="6207690"/>
            <a:ext cx="3641917" cy="2810381"/>
            <a:chOff x="0" y="0"/>
            <a:chExt cx="4855890" cy="3747174"/>
          </a:xfrm>
        </p:grpSpPr>
        <p:sp>
          <p:nvSpPr>
            <p:cNvPr name="TextBox 18" id="18"/>
            <p:cNvSpPr txBox="true"/>
            <p:nvPr/>
          </p:nvSpPr>
          <p:spPr>
            <a:xfrm rot="0">
              <a:off x="1259" y="651311"/>
              <a:ext cx="4854630" cy="3095863"/>
            </a:xfrm>
            <a:prstGeom prst="rect">
              <a:avLst/>
            </a:prstGeom>
          </p:spPr>
          <p:txBody>
            <a:bodyPr anchor="t" rtlCol="false" tIns="0" lIns="0" bIns="0" rIns="0">
              <a:spAutoFit/>
            </a:bodyPr>
            <a:lstStyle/>
            <a:p>
              <a:pPr algn="just" marL="0" indent="0" lvl="0">
                <a:lnSpc>
                  <a:spcPts val="3140"/>
                </a:lnSpc>
                <a:spcBef>
                  <a:spcPct val="0"/>
                </a:spcBef>
              </a:pPr>
              <a:r>
                <a:rPr lang="en-US" sz="2242">
                  <a:solidFill>
                    <a:srgbClr val="000000"/>
                  </a:solidFill>
                  <a:latin typeface="Barlow"/>
                  <a:ea typeface="Barlow"/>
                  <a:cs typeface="Barlow"/>
                  <a:sym typeface="Barlow"/>
                </a:rPr>
                <a:t>Chile tiene una de las tasas de endeudamiento más altas de la región, debido principalmente al sencillo acceso a créditos de consumo.</a:t>
              </a:r>
            </a:p>
          </p:txBody>
        </p:sp>
        <p:sp>
          <p:nvSpPr>
            <p:cNvPr name="TextBox 19" id="19"/>
            <p:cNvSpPr txBox="true"/>
            <p:nvPr/>
          </p:nvSpPr>
          <p:spPr>
            <a:xfrm rot="0">
              <a:off x="0" y="-57150"/>
              <a:ext cx="4855890" cy="611471"/>
            </a:xfrm>
            <a:prstGeom prst="rect">
              <a:avLst/>
            </a:prstGeom>
          </p:spPr>
          <p:txBody>
            <a:bodyPr anchor="t" rtlCol="false" tIns="0" lIns="0" bIns="0" rIns="0">
              <a:spAutoFit/>
            </a:bodyPr>
            <a:lstStyle/>
            <a:p>
              <a:pPr algn="l" marL="0" indent="0" lvl="0">
                <a:lnSpc>
                  <a:spcPts val="3860"/>
                </a:lnSpc>
                <a:spcBef>
                  <a:spcPct val="0"/>
                </a:spcBef>
              </a:pPr>
              <a:r>
                <a:rPr lang="en-US" b="true" sz="2757" spc="96">
                  <a:solidFill>
                    <a:srgbClr val="000000"/>
                  </a:solidFill>
                  <a:latin typeface="Barlow Bold"/>
                  <a:ea typeface="Barlow Bold"/>
                  <a:cs typeface="Barlow Bold"/>
                  <a:sym typeface="Barlow Bold"/>
                </a:rPr>
                <a:t>Sobreendeudamiento</a:t>
              </a:r>
            </a:p>
          </p:txBody>
        </p:sp>
      </p:grpSp>
      <p:grpSp>
        <p:nvGrpSpPr>
          <p:cNvPr name="Group 20" id="20"/>
          <p:cNvGrpSpPr/>
          <p:nvPr/>
        </p:nvGrpSpPr>
        <p:grpSpPr>
          <a:xfrm rot="0">
            <a:off x="10704327" y="6207690"/>
            <a:ext cx="3641917" cy="2810381"/>
            <a:chOff x="0" y="0"/>
            <a:chExt cx="4855890" cy="3747174"/>
          </a:xfrm>
        </p:grpSpPr>
        <p:sp>
          <p:nvSpPr>
            <p:cNvPr name="TextBox 21" id="21"/>
            <p:cNvSpPr txBox="true"/>
            <p:nvPr/>
          </p:nvSpPr>
          <p:spPr>
            <a:xfrm rot="0">
              <a:off x="1259" y="651311"/>
              <a:ext cx="4854630" cy="3095863"/>
            </a:xfrm>
            <a:prstGeom prst="rect">
              <a:avLst/>
            </a:prstGeom>
          </p:spPr>
          <p:txBody>
            <a:bodyPr anchor="t" rtlCol="false" tIns="0" lIns="0" bIns="0" rIns="0">
              <a:spAutoFit/>
            </a:bodyPr>
            <a:lstStyle/>
            <a:p>
              <a:pPr algn="just" marL="0" indent="0" lvl="0">
                <a:lnSpc>
                  <a:spcPts val="3140"/>
                </a:lnSpc>
                <a:spcBef>
                  <a:spcPct val="0"/>
                </a:spcBef>
              </a:pPr>
              <a:r>
                <a:rPr lang="en-US" sz="2242">
                  <a:solidFill>
                    <a:srgbClr val="000000"/>
                  </a:solidFill>
                  <a:latin typeface="Barlow"/>
                  <a:ea typeface="Barlow"/>
                  <a:cs typeface="Barlow"/>
                  <a:sym typeface="Barlow"/>
                </a:rPr>
                <a:t>Gran parte de la población no sabe como ahorrar ni invertir lo cual genera incertidumbre, estres, deudas, incapacidad para afrontar deudas, entre otras consecuencias.</a:t>
              </a:r>
            </a:p>
          </p:txBody>
        </p:sp>
        <p:sp>
          <p:nvSpPr>
            <p:cNvPr name="TextBox 22" id="22"/>
            <p:cNvSpPr txBox="true"/>
            <p:nvPr/>
          </p:nvSpPr>
          <p:spPr>
            <a:xfrm rot="0">
              <a:off x="0" y="-57150"/>
              <a:ext cx="4595623" cy="611471"/>
            </a:xfrm>
            <a:prstGeom prst="rect">
              <a:avLst/>
            </a:prstGeom>
          </p:spPr>
          <p:txBody>
            <a:bodyPr anchor="t" rtlCol="false" tIns="0" lIns="0" bIns="0" rIns="0">
              <a:spAutoFit/>
            </a:bodyPr>
            <a:lstStyle/>
            <a:p>
              <a:pPr algn="l" marL="0" indent="0" lvl="0">
                <a:lnSpc>
                  <a:spcPts val="3860"/>
                </a:lnSpc>
                <a:spcBef>
                  <a:spcPct val="0"/>
                </a:spcBef>
              </a:pPr>
              <a:r>
                <a:rPr lang="en-US" b="true" sz="2757" spc="96">
                  <a:solidFill>
                    <a:srgbClr val="000000"/>
                  </a:solidFill>
                  <a:latin typeface="Barlow Bold"/>
                  <a:ea typeface="Barlow Bold"/>
                  <a:cs typeface="Barlow Bold"/>
                  <a:sym typeface="Barlow Bold"/>
                </a:rPr>
                <a:t>Ausencia de Ahorro</a:t>
              </a:r>
            </a:p>
          </p:txBody>
        </p:sp>
      </p:gr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9229783">
            <a:off x="14948236" y="-1152429"/>
            <a:ext cx="5633499" cy="3971617"/>
          </a:xfrm>
          <a:custGeom>
            <a:avLst/>
            <a:gdLst/>
            <a:ahLst/>
            <a:cxnLst/>
            <a:rect r="r" b="b" t="t" l="l"/>
            <a:pathLst>
              <a:path h="3971617" w="5633499">
                <a:moveTo>
                  <a:pt x="0" y="0"/>
                </a:moveTo>
                <a:lnTo>
                  <a:pt x="5633499" y="0"/>
                </a:lnTo>
                <a:lnTo>
                  <a:pt x="5633499" y="3971617"/>
                </a:lnTo>
                <a:lnTo>
                  <a:pt x="0" y="397161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true" rot="0">
            <a:off x="-850281" y="-208658"/>
            <a:ext cx="9005545" cy="3241996"/>
          </a:xfrm>
          <a:custGeom>
            <a:avLst/>
            <a:gdLst/>
            <a:ahLst/>
            <a:cxnLst/>
            <a:rect r="r" b="b" t="t" l="l"/>
            <a:pathLst>
              <a:path h="3241996" w="9005545">
                <a:moveTo>
                  <a:pt x="9005545" y="3241996"/>
                </a:moveTo>
                <a:lnTo>
                  <a:pt x="0" y="3241996"/>
                </a:lnTo>
                <a:lnTo>
                  <a:pt x="0" y="0"/>
                </a:lnTo>
                <a:lnTo>
                  <a:pt x="9005545" y="0"/>
                </a:lnTo>
                <a:lnTo>
                  <a:pt x="9005545" y="3241996"/>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4" id="4"/>
          <p:cNvSpPr/>
          <p:nvPr/>
        </p:nvSpPr>
        <p:spPr>
          <a:xfrm flipH="false" flipV="false" rot="7235436">
            <a:off x="-2039986" y="-1061160"/>
            <a:ext cx="5111790" cy="3603812"/>
          </a:xfrm>
          <a:custGeom>
            <a:avLst/>
            <a:gdLst/>
            <a:ahLst/>
            <a:cxnLst/>
            <a:rect r="r" b="b" t="t" l="l"/>
            <a:pathLst>
              <a:path h="3603812" w="5111790">
                <a:moveTo>
                  <a:pt x="0" y="0"/>
                </a:moveTo>
                <a:lnTo>
                  <a:pt x="5111790" y="0"/>
                </a:lnTo>
                <a:lnTo>
                  <a:pt x="5111790" y="3603813"/>
                </a:lnTo>
                <a:lnTo>
                  <a:pt x="0" y="360381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2546768" y="7828408"/>
            <a:ext cx="7260559" cy="2613801"/>
          </a:xfrm>
          <a:custGeom>
            <a:avLst/>
            <a:gdLst/>
            <a:ahLst/>
            <a:cxnLst/>
            <a:rect r="r" b="b" t="t" l="l"/>
            <a:pathLst>
              <a:path h="2613801" w="7260559">
                <a:moveTo>
                  <a:pt x="0" y="0"/>
                </a:moveTo>
                <a:lnTo>
                  <a:pt x="7260558" y="0"/>
                </a:lnTo>
                <a:lnTo>
                  <a:pt x="7260558" y="2613801"/>
                </a:lnTo>
                <a:lnTo>
                  <a:pt x="0" y="261380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6" id="6"/>
          <p:cNvSpPr/>
          <p:nvPr/>
        </p:nvSpPr>
        <p:spPr>
          <a:xfrm flipH="false" flipV="false" rot="0">
            <a:off x="-2483586" y="-1316653"/>
            <a:ext cx="3512286" cy="4114800"/>
          </a:xfrm>
          <a:custGeom>
            <a:avLst/>
            <a:gdLst/>
            <a:ahLst/>
            <a:cxnLst/>
            <a:rect r="r" b="b" t="t" l="l"/>
            <a:pathLst>
              <a:path h="4114800" w="3512286">
                <a:moveTo>
                  <a:pt x="0" y="0"/>
                </a:moveTo>
                <a:lnTo>
                  <a:pt x="3512286" y="0"/>
                </a:lnTo>
                <a:lnTo>
                  <a:pt x="3512286"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2621526" y="8692287"/>
            <a:ext cx="7300452" cy="4114800"/>
          </a:xfrm>
          <a:custGeom>
            <a:avLst/>
            <a:gdLst/>
            <a:ahLst/>
            <a:cxnLst/>
            <a:rect r="r" b="b" t="t" l="l"/>
            <a:pathLst>
              <a:path h="4114800" w="7300452">
                <a:moveTo>
                  <a:pt x="0" y="0"/>
                </a:moveTo>
                <a:lnTo>
                  <a:pt x="7300452" y="0"/>
                </a:lnTo>
                <a:lnTo>
                  <a:pt x="7300452"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8" id="8"/>
          <p:cNvSpPr/>
          <p:nvPr/>
        </p:nvSpPr>
        <p:spPr>
          <a:xfrm flipH="false" flipV="false" rot="-9229783">
            <a:off x="6325328" y="10866756"/>
            <a:ext cx="5633499" cy="3971617"/>
          </a:xfrm>
          <a:custGeom>
            <a:avLst/>
            <a:gdLst/>
            <a:ahLst/>
            <a:cxnLst/>
            <a:rect r="r" b="b" t="t" l="l"/>
            <a:pathLst>
              <a:path h="3971617" w="5633499">
                <a:moveTo>
                  <a:pt x="0" y="0"/>
                </a:moveTo>
                <a:lnTo>
                  <a:pt x="5633499" y="0"/>
                </a:lnTo>
                <a:lnTo>
                  <a:pt x="5633499" y="3971616"/>
                </a:lnTo>
                <a:lnTo>
                  <a:pt x="0" y="397161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766242" y="6268367"/>
            <a:ext cx="10947659" cy="3120083"/>
          </a:xfrm>
          <a:custGeom>
            <a:avLst/>
            <a:gdLst/>
            <a:ahLst/>
            <a:cxnLst/>
            <a:rect r="r" b="b" t="t" l="l"/>
            <a:pathLst>
              <a:path h="3120083" w="10947659">
                <a:moveTo>
                  <a:pt x="0" y="0"/>
                </a:moveTo>
                <a:lnTo>
                  <a:pt x="10947659" y="0"/>
                </a:lnTo>
                <a:lnTo>
                  <a:pt x="10947659" y="3120082"/>
                </a:lnTo>
                <a:lnTo>
                  <a:pt x="0" y="3120082"/>
                </a:lnTo>
                <a:lnTo>
                  <a:pt x="0" y="0"/>
                </a:lnTo>
                <a:close/>
              </a:path>
            </a:pathLst>
          </a:custGeom>
          <a:blipFill>
            <a:blip r:embed="rId10"/>
            <a:stretch>
              <a:fillRect l="0" t="0" r="0" b="0"/>
            </a:stretch>
          </a:blipFill>
        </p:spPr>
      </p:sp>
      <p:sp>
        <p:nvSpPr>
          <p:cNvPr name="Freeform 10" id="10"/>
          <p:cNvSpPr/>
          <p:nvPr/>
        </p:nvSpPr>
        <p:spPr>
          <a:xfrm flipH="false" flipV="false" rot="0">
            <a:off x="9761203" y="1829908"/>
            <a:ext cx="8277586" cy="4056017"/>
          </a:xfrm>
          <a:custGeom>
            <a:avLst/>
            <a:gdLst/>
            <a:ahLst/>
            <a:cxnLst/>
            <a:rect r="r" b="b" t="t" l="l"/>
            <a:pathLst>
              <a:path h="4056017" w="8277586">
                <a:moveTo>
                  <a:pt x="0" y="0"/>
                </a:moveTo>
                <a:lnTo>
                  <a:pt x="8277586" y="0"/>
                </a:lnTo>
                <a:lnTo>
                  <a:pt x="8277586" y="4056017"/>
                </a:lnTo>
                <a:lnTo>
                  <a:pt x="0" y="4056017"/>
                </a:lnTo>
                <a:lnTo>
                  <a:pt x="0" y="0"/>
                </a:lnTo>
                <a:close/>
              </a:path>
            </a:pathLst>
          </a:custGeom>
          <a:blipFill>
            <a:blip r:embed="rId11"/>
            <a:stretch>
              <a:fillRect l="0" t="0" r="0" b="0"/>
            </a:stretch>
          </a:blipFill>
        </p:spPr>
      </p:sp>
      <p:sp>
        <p:nvSpPr>
          <p:cNvPr name="Freeform 11" id="11"/>
          <p:cNvSpPr/>
          <p:nvPr/>
        </p:nvSpPr>
        <p:spPr>
          <a:xfrm flipH="false" flipV="false" rot="0">
            <a:off x="1647167" y="1005329"/>
            <a:ext cx="7494911" cy="4320600"/>
          </a:xfrm>
          <a:custGeom>
            <a:avLst/>
            <a:gdLst/>
            <a:ahLst/>
            <a:cxnLst/>
            <a:rect r="r" b="b" t="t" l="l"/>
            <a:pathLst>
              <a:path h="4320600" w="7494911">
                <a:moveTo>
                  <a:pt x="0" y="0"/>
                </a:moveTo>
                <a:lnTo>
                  <a:pt x="7494911" y="0"/>
                </a:lnTo>
                <a:lnTo>
                  <a:pt x="7494911" y="4320600"/>
                </a:lnTo>
                <a:lnTo>
                  <a:pt x="0" y="4320600"/>
                </a:lnTo>
                <a:lnTo>
                  <a:pt x="0" y="0"/>
                </a:lnTo>
                <a:close/>
              </a:path>
            </a:pathLst>
          </a:custGeom>
          <a:blipFill>
            <a:blip r:embed="rId12"/>
            <a:stretch>
              <a:fillRect l="0" t="-5248" r="-11233"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028700" y="2057530"/>
            <a:ext cx="8141118" cy="962859"/>
          </a:xfrm>
          <a:prstGeom prst="rect">
            <a:avLst/>
          </a:prstGeom>
        </p:spPr>
        <p:txBody>
          <a:bodyPr anchor="t" rtlCol="false" tIns="0" lIns="0" bIns="0" rIns="0">
            <a:spAutoFit/>
          </a:bodyPr>
          <a:lstStyle/>
          <a:p>
            <a:pPr algn="l" marL="0" indent="0" lvl="0">
              <a:lnSpc>
                <a:spcPts val="7480"/>
              </a:lnSpc>
              <a:spcBef>
                <a:spcPct val="0"/>
              </a:spcBef>
            </a:pPr>
            <a:r>
              <a:rPr lang="en-US" b="true" sz="6739">
                <a:solidFill>
                  <a:srgbClr val="000000"/>
                </a:solidFill>
                <a:latin typeface="Barlow Bold"/>
                <a:ea typeface="Barlow Bold"/>
                <a:cs typeface="Barlow Bold"/>
                <a:sym typeface="Barlow Bold"/>
              </a:rPr>
              <a:t>Nuestros </a:t>
            </a:r>
            <a:r>
              <a:rPr lang="en-US" b="true" sz="6739" strike="noStrike" u="none">
                <a:solidFill>
                  <a:srgbClr val="000000"/>
                </a:solidFill>
                <a:latin typeface="Barlow Bold"/>
                <a:ea typeface="Barlow Bold"/>
                <a:cs typeface="Barlow Bold"/>
                <a:sym typeface="Barlow Bold"/>
              </a:rPr>
              <a:t>Objetivos</a:t>
            </a:r>
          </a:p>
        </p:txBody>
      </p:sp>
      <p:sp>
        <p:nvSpPr>
          <p:cNvPr name="Freeform 3" id="3"/>
          <p:cNvSpPr/>
          <p:nvPr/>
        </p:nvSpPr>
        <p:spPr>
          <a:xfrm flipH="false" flipV="false" rot="0">
            <a:off x="12838168" y="8596888"/>
            <a:ext cx="7300452" cy="4114800"/>
          </a:xfrm>
          <a:custGeom>
            <a:avLst/>
            <a:gdLst/>
            <a:ahLst/>
            <a:cxnLst/>
            <a:rect r="r" b="b" t="t" l="l"/>
            <a:pathLst>
              <a:path h="4114800" w="7300452">
                <a:moveTo>
                  <a:pt x="0" y="0"/>
                </a:moveTo>
                <a:lnTo>
                  <a:pt x="7300452" y="0"/>
                </a:lnTo>
                <a:lnTo>
                  <a:pt x="7300452"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2370012" y="-1375941"/>
            <a:ext cx="6253479" cy="3524688"/>
          </a:xfrm>
          <a:custGeom>
            <a:avLst/>
            <a:gdLst/>
            <a:ahLst/>
            <a:cxnLst/>
            <a:rect r="r" b="b" t="t" l="l"/>
            <a:pathLst>
              <a:path h="3524688" w="6253479">
                <a:moveTo>
                  <a:pt x="0" y="0"/>
                </a:moveTo>
                <a:lnTo>
                  <a:pt x="6253479" y="0"/>
                </a:lnTo>
                <a:lnTo>
                  <a:pt x="6253479" y="3524687"/>
                </a:lnTo>
                <a:lnTo>
                  <a:pt x="0" y="352468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5" id="5"/>
          <p:cNvSpPr txBox="true"/>
          <p:nvPr/>
        </p:nvSpPr>
        <p:spPr>
          <a:xfrm rot="0">
            <a:off x="1028700" y="3344239"/>
            <a:ext cx="1780606" cy="1767107"/>
          </a:xfrm>
          <a:prstGeom prst="rect">
            <a:avLst/>
          </a:prstGeom>
        </p:spPr>
        <p:txBody>
          <a:bodyPr anchor="t" rtlCol="false" tIns="0" lIns="0" bIns="0" rIns="0">
            <a:spAutoFit/>
          </a:bodyPr>
          <a:lstStyle/>
          <a:p>
            <a:pPr algn="l" marL="0" indent="0" lvl="0">
              <a:lnSpc>
                <a:spcPts val="14425"/>
              </a:lnSpc>
              <a:spcBef>
                <a:spcPct val="0"/>
              </a:spcBef>
            </a:pPr>
            <a:r>
              <a:rPr lang="en-US" sz="10303" spc="340">
                <a:solidFill>
                  <a:srgbClr val="141313"/>
                </a:solidFill>
                <a:latin typeface="Anton"/>
                <a:ea typeface="Anton"/>
                <a:cs typeface="Anton"/>
                <a:sym typeface="Anton"/>
              </a:rPr>
              <a:t>01</a:t>
            </a:r>
          </a:p>
        </p:txBody>
      </p:sp>
      <p:grpSp>
        <p:nvGrpSpPr>
          <p:cNvPr name="Group 6" id="6"/>
          <p:cNvGrpSpPr/>
          <p:nvPr/>
        </p:nvGrpSpPr>
        <p:grpSpPr>
          <a:xfrm rot="0">
            <a:off x="1028700" y="5059244"/>
            <a:ext cx="4305118" cy="2372844"/>
            <a:chOff x="0" y="0"/>
            <a:chExt cx="5740158" cy="3163792"/>
          </a:xfrm>
        </p:grpSpPr>
        <p:sp>
          <p:nvSpPr>
            <p:cNvPr name="TextBox 7" id="7"/>
            <p:cNvSpPr txBox="true"/>
            <p:nvPr/>
          </p:nvSpPr>
          <p:spPr>
            <a:xfrm rot="0">
              <a:off x="0" y="707260"/>
              <a:ext cx="5740158" cy="2456532"/>
            </a:xfrm>
            <a:prstGeom prst="rect">
              <a:avLst/>
            </a:prstGeom>
          </p:spPr>
          <p:txBody>
            <a:bodyPr anchor="t" rtlCol="false" tIns="0" lIns="0" bIns="0" rIns="0">
              <a:spAutoFit/>
            </a:bodyPr>
            <a:lstStyle/>
            <a:p>
              <a:pPr algn="just" marL="0" indent="0" lvl="0">
                <a:lnSpc>
                  <a:spcPts val="3712"/>
                </a:lnSpc>
                <a:spcBef>
                  <a:spcPct val="0"/>
                </a:spcBef>
              </a:pPr>
              <a:r>
                <a:rPr lang="en-US" sz="2652">
                  <a:solidFill>
                    <a:srgbClr val="000000"/>
                  </a:solidFill>
                  <a:latin typeface="Barlow"/>
                  <a:ea typeface="Barlow"/>
                  <a:cs typeface="Barlow"/>
                  <a:sym typeface="Barlow"/>
                </a:rPr>
                <a:t>Desarrollar un modelo PLN capaz de explicar conceptos financieros de forma sencilla y contextualizada.</a:t>
              </a:r>
            </a:p>
          </p:txBody>
        </p:sp>
        <p:sp>
          <p:nvSpPr>
            <p:cNvPr name="TextBox 8" id="8"/>
            <p:cNvSpPr txBox="true"/>
            <p:nvPr/>
          </p:nvSpPr>
          <p:spPr>
            <a:xfrm rot="0">
              <a:off x="0" y="-66675"/>
              <a:ext cx="5740158" cy="667489"/>
            </a:xfrm>
            <a:prstGeom prst="rect">
              <a:avLst/>
            </a:prstGeom>
          </p:spPr>
          <p:txBody>
            <a:bodyPr anchor="t" rtlCol="false" tIns="0" lIns="0" bIns="0" rIns="0">
              <a:spAutoFit/>
            </a:bodyPr>
            <a:lstStyle/>
            <a:p>
              <a:pPr algn="l" marL="0" indent="0" lvl="0">
                <a:lnSpc>
                  <a:spcPts val="4189"/>
                </a:lnSpc>
                <a:spcBef>
                  <a:spcPct val="0"/>
                </a:spcBef>
              </a:pPr>
              <a:r>
                <a:rPr lang="en-US" b="true" sz="2992">
                  <a:solidFill>
                    <a:srgbClr val="000000"/>
                  </a:solidFill>
                  <a:latin typeface="Barlow Bold"/>
                  <a:ea typeface="Barlow Bold"/>
                  <a:cs typeface="Barlow Bold"/>
                  <a:sym typeface="Barlow Bold"/>
                </a:rPr>
                <a:t>Agente IA Financiero</a:t>
              </a:r>
            </a:p>
          </p:txBody>
        </p:sp>
      </p:grpSp>
      <p:sp>
        <p:nvSpPr>
          <p:cNvPr name="TextBox 9" id="9"/>
          <p:cNvSpPr txBox="true"/>
          <p:nvPr/>
        </p:nvSpPr>
        <p:spPr>
          <a:xfrm rot="0">
            <a:off x="6802719" y="3344239"/>
            <a:ext cx="1780606" cy="1767107"/>
          </a:xfrm>
          <a:prstGeom prst="rect">
            <a:avLst/>
          </a:prstGeom>
        </p:spPr>
        <p:txBody>
          <a:bodyPr anchor="t" rtlCol="false" tIns="0" lIns="0" bIns="0" rIns="0">
            <a:spAutoFit/>
          </a:bodyPr>
          <a:lstStyle/>
          <a:p>
            <a:pPr algn="l" marL="0" indent="0" lvl="0">
              <a:lnSpc>
                <a:spcPts val="14425"/>
              </a:lnSpc>
              <a:spcBef>
                <a:spcPct val="0"/>
              </a:spcBef>
            </a:pPr>
            <a:r>
              <a:rPr lang="en-US" sz="10303" spc="340">
                <a:solidFill>
                  <a:srgbClr val="141313"/>
                </a:solidFill>
                <a:latin typeface="Anton"/>
                <a:ea typeface="Anton"/>
                <a:cs typeface="Anton"/>
                <a:sym typeface="Anton"/>
              </a:rPr>
              <a:t>02</a:t>
            </a:r>
          </a:p>
        </p:txBody>
      </p:sp>
      <p:grpSp>
        <p:nvGrpSpPr>
          <p:cNvPr name="Group 10" id="10"/>
          <p:cNvGrpSpPr/>
          <p:nvPr/>
        </p:nvGrpSpPr>
        <p:grpSpPr>
          <a:xfrm rot="0">
            <a:off x="6802719" y="5059244"/>
            <a:ext cx="4305118" cy="2372844"/>
            <a:chOff x="0" y="0"/>
            <a:chExt cx="5740158" cy="3163792"/>
          </a:xfrm>
        </p:grpSpPr>
        <p:sp>
          <p:nvSpPr>
            <p:cNvPr name="TextBox 11" id="11"/>
            <p:cNvSpPr txBox="true"/>
            <p:nvPr/>
          </p:nvSpPr>
          <p:spPr>
            <a:xfrm rot="0">
              <a:off x="0" y="707260"/>
              <a:ext cx="5740158" cy="2456532"/>
            </a:xfrm>
            <a:prstGeom prst="rect">
              <a:avLst/>
            </a:prstGeom>
          </p:spPr>
          <p:txBody>
            <a:bodyPr anchor="t" rtlCol="false" tIns="0" lIns="0" bIns="0" rIns="0">
              <a:spAutoFit/>
            </a:bodyPr>
            <a:lstStyle/>
            <a:p>
              <a:pPr algn="just" marL="0" indent="0" lvl="0">
                <a:lnSpc>
                  <a:spcPts val="3712"/>
                </a:lnSpc>
                <a:spcBef>
                  <a:spcPct val="0"/>
                </a:spcBef>
              </a:pPr>
              <a:r>
                <a:rPr lang="en-US" sz="2652">
                  <a:solidFill>
                    <a:srgbClr val="000000"/>
                  </a:solidFill>
                  <a:latin typeface="Barlow"/>
                  <a:ea typeface="Barlow"/>
                  <a:cs typeface="Barlow"/>
                  <a:sym typeface="Barlow"/>
                </a:rPr>
                <a:t>Crear una interfaz para dispositivos móviles intuitiva para la interacción con el agente IA.</a:t>
              </a:r>
            </a:p>
          </p:txBody>
        </p:sp>
        <p:sp>
          <p:nvSpPr>
            <p:cNvPr name="TextBox 12" id="12"/>
            <p:cNvSpPr txBox="true"/>
            <p:nvPr/>
          </p:nvSpPr>
          <p:spPr>
            <a:xfrm rot="0">
              <a:off x="0" y="-66675"/>
              <a:ext cx="5740158" cy="667489"/>
            </a:xfrm>
            <a:prstGeom prst="rect">
              <a:avLst/>
            </a:prstGeom>
          </p:spPr>
          <p:txBody>
            <a:bodyPr anchor="t" rtlCol="false" tIns="0" lIns="0" bIns="0" rIns="0">
              <a:spAutoFit/>
            </a:bodyPr>
            <a:lstStyle/>
            <a:p>
              <a:pPr algn="l" marL="0" indent="0" lvl="0">
                <a:lnSpc>
                  <a:spcPts val="4189"/>
                </a:lnSpc>
                <a:spcBef>
                  <a:spcPct val="0"/>
                </a:spcBef>
              </a:pPr>
              <a:r>
                <a:rPr lang="en-US" b="true" sz="2992">
                  <a:solidFill>
                    <a:srgbClr val="000000"/>
                  </a:solidFill>
                  <a:latin typeface="Barlow Bold"/>
                  <a:ea typeface="Barlow Bold"/>
                  <a:cs typeface="Barlow Bold"/>
                  <a:sym typeface="Barlow Bold"/>
                </a:rPr>
                <a:t>Interfaz sencilla</a:t>
              </a:r>
            </a:p>
          </p:txBody>
        </p:sp>
      </p:grpSp>
      <p:sp>
        <p:nvSpPr>
          <p:cNvPr name="TextBox 13" id="13"/>
          <p:cNvSpPr txBox="true"/>
          <p:nvPr/>
        </p:nvSpPr>
        <p:spPr>
          <a:xfrm rot="0">
            <a:off x="12576739" y="3344239"/>
            <a:ext cx="1780606" cy="1767107"/>
          </a:xfrm>
          <a:prstGeom prst="rect">
            <a:avLst/>
          </a:prstGeom>
        </p:spPr>
        <p:txBody>
          <a:bodyPr anchor="t" rtlCol="false" tIns="0" lIns="0" bIns="0" rIns="0">
            <a:spAutoFit/>
          </a:bodyPr>
          <a:lstStyle/>
          <a:p>
            <a:pPr algn="l" marL="0" indent="0" lvl="0">
              <a:lnSpc>
                <a:spcPts val="14425"/>
              </a:lnSpc>
              <a:spcBef>
                <a:spcPct val="0"/>
              </a:spcBef>
            </a:pPr>
            <a:r>
              <a:rPr lang="en-US" sz="10303" spc="340">
                <a:solidFill>
                  <a:srgbClr val="141313"/>
                </a:solidFill>
                <a:latin typeface="Anton"/>
                <a:ea typeface="Anton"/>
                <a:cs typeface="Anton"/>
                <a:sym typeface="Anton"/>
              </a:rPr>
              <a:t>03</a:t>
            </a:r>
          </a:p>
        </p:txBody>
      </p:sp>
      <p:grpSp>
        <p:nvGrpSpPr>
          <p:cNvPr name="Group 14" id="14"/>
          <p:cNvGrpSpPr/>
          <p:nvPr/>
        </p:nvGrpSpPr>
        <p:grpSpPr>
          <a:xfrm rot="0">
            <a:off x="12576739" y="5059244"/>
            <a:ext cx="4305118" cy="2372844"/>
            <a:chOff x="0" y="0"/>
            <a:chExt cx="5740158" cy="3163792"/>
          </a:xfrm>
        </p:grpSpPr>
        <p:sp>
          <p:nvSpPr>
            <p:cNvPr name="TextBox 15" id="15"/>
            <p:cNvSpPr txBox="true"/>
            <p:nvPr/>
          </p:nvSpPr>
          <p:spPr>
            <a:xfrm rot="0">
              <a:off x="0" y="707260"/>
              <a:ext cx="5740158" cy="2456532"/>
            </a:xfrm>
            <a:prstGeom prst="rect">
              <a:avLst/>
            </a:prstGeom>
          </p:spPr>
          <p:txBody>
            <a:bodyPr anchor="t" rtlCol="false" tIns="0" lIns="0" bIns="0" rIns="0">
              <a:spAutoFit/>
            </a:bodyPr>
            <a:lstStyle/>
            <a:p>
              <a:pPr algn="just" marL="0" indent="0" lvl="0">
                <a:lnSpc>
                  <a:spcPts val="3712"/>
                </a:lnSpc>
                <a:spcBef>
                  <a:spcPct val="0"/>
                </a:spcBef>
              </a:pPr>
              <a:r>
                <a:rPr lang="en-US" sz="2652">
                  <a:solidFill>
                    <a:srgbClr val="000000"/>
                  </a:solidFill>
                  <a:latin typeface="Barlow"/>
                  <a:ea typeface="Barlow"/>
                  <a:cs typeface="Barlow"/>
                  <a:sym typeface="Barlow"/>
                </a:rPr>
                <a:t>Validar la efectividad educativa mediante pruebas piloto en distintos grupos etarios.</a:t>
              </a:r>
            </a:p>
          </p:txBody>
        </p:sp>
        <p:sp>
          <p:nvSpPr>
            <p:cNvPr name="TextBox 16" id="16"/>
            <p:cNvSpPr txBox="true"/>
            <p:nvPr/>
          </p:nvSpPr>
          <p:spPr>
            <a:xfrm rot="0">
              <a:off x="0" y="-66675"/>
              <a:ext cx="5740158" cy="667489"/>
            </a:xfrm>
            <a:prstGeom prst="rect">
              <a:avLst/>
            </a:prstGeom>
          </p:spPr>
          <p:txBody>
            <a:bodyPr anchor="t" rtlCol="false" tIns="0" lIns="0" bIns="0" rIns="0">
              <a:spAutoFit/>
            </a:bodyPr>
            <a:lstStyle/>
            <a:p>
              <a:pPr algn="l" marL="0" indent="0" lvl="0">
                <a:lnSpc>
                  <a:spcPts val="4189"/>
                </a:lnSpc>
                <a:spcBef>
                  <a:spcPct val="0"/>
                </a:spcBef>
              </a:pPr>
              <a:r>
                <a:rPr lang="en-US" b="true" sz="2992">
                  <a:solidFill>
                    <a:srgbClr val="000000"/>
                  </a:solidFill>
                  <a:latin typeface="Barlow Bold"/>
                  <a:ea typeface="Barlow Bold"/>
                  <a:cs typeface="Barlow Bold"/>
                  <a:sym typeface="Barlow Bold"/>
                </a:rPr>
                <a:t>Pruebas piloto</a:t>
              </a:r>
            </a:p>
          </p:txBody>
        </p:sp>
      </p:grpSp>
      <p:sp>
        <p:nvSpPr>
          <p:cNvPr name="Freeform 17" id="17"/>
          <p:cNvSpPr/>
          <p:nvPr/>
        </p:nvSpPr>
        <p:spPr>
          <a:xfrm flipH="true" flipV="false" rot="-10709965">
            <a:off x="10096733" y="-639023"/>
            <a:ext cx="9265129" cy="3335447"/>
          </a:xfrm>
          <a:custGeom>
            <a:avLst/>
            <a:gdLst/>
            <a:ahLst/>
            <a:cxnLst/>
            <a:rect r="r" b="b" t="t" l="l"/>
            <a:pathLst>
              <a:path h="3335447" w="9265129">
                <a:moveTo>
                  <a:pt x="9265129" y="0"/>
                </a:moveTo>
                <a:lnTo>
                  <a:pt x="0" y="0"/>
                </a:lnTo>
                <a:lnTo>
                  <a:pt x="0" y="3335446"/>
                </a:lnTo>
                <a:lnTo>
                  <a:pt x="9265129" y="3335446"/>
                </a:lnTo>
                <a:lnTo>
                  <a:pt x="9265129"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18" id="18"/>
          <p:cNvSpPr/>
          <p:nvPr/>
        </p:nvSpPr>
        <p:spPr>
          <a:xfrm flipH="true" flipV="false" rot="0">
            <a:off x="-922086" y="8810495"/>
            <a:ext cx="5682178" cy="2045584"/>
          </a:xfrm>
          <a:custGeom>
            <a:avLst/>
            <a:gdLst/>
            <a:ahLst/>
            <a:cxnLst/>
            <a:rect r="r" b="b" t="t" l="l"/>
            <a:pathLst>
              <a:path h="2045584" w="5682178">
                <a:moveTo>
                  <a:pt x="5682178" y="0"/>
                </a:moveTo>
                <a:lnTo>
                  <a:pt x="0" y="0"/>
                </a:lnTo>
                <a:lnTo>
                  <a:pt x="0" y="2045584"/>
                </a:lnTo>
                <a:lnTo>
                  <a:pt x="5682178" y="2045584"/>
                </a:lnTo>
                <a:lnTo>
                  <a:pt x="5682178"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19" id="19"/>
          <p:cNvSpPr/>
          <p:nvPr/>
        </p:nvSpPr>
        <p:spPr>
          <a:xfrm flipH="false" flipV="false" rot="-7500936">
            <a:off x="13872851" y="-1618580"/>
            <a:ext cx="3753087" cy="2645927"/>
          </a:xfrm>
          <a:custGeom>
            <a:avLst/>
            <a:gdLst/>
            <a:ahLst/>
            <a:cxnLst/>
            <a:rect r="r" b="b" t="t" l="l"/>
            <a:pathLst>
              <a:path h="2645927" w="3753087">
                <a:moveTo>
                  <a:pt x="0" y="0"/>
                </a:moveTo>
                <a:lnTo>
                  <a:pt x="3753087" y="0"/>
                </a:lnTo>
                <a:lnTo>
                  <a:pt x="3753087" y="2645926"/>
                </a:lnTo>
                <a:lnTo>
                  <a:pt x="0" y="264592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0" id="20"/>
          <p:cNvSpPr/>
          <p:nvPr/>
        </p:nvSpPr>
        <p:spPr>
          <a:xfrm flipH="false" flipV="false" rot="-7500936">
            <a:off x="3031871" y="9783529"/>
            <a:ext cx="3753087" cy="2645927"/>
          </a:xfrm>
          <a:custGeom>
            <a:avLst/>
            <a:gdLst/>
            <a:ahLst/>
            <a:cxnLst/>
            <a:rect r="r" b="b" t="t" l="l"/>
            <a:pathLst>
              <a:path h="2645927" w="3753087">
                <a:moveTo>
                  <a:pt x="0" y="0"/>
                </a:moveTo>
                <a:lnTo>
                  <a:pt x="3753087" y="0"/>
                </a:lnTo>
                <a:lnTo>
                  <a:pt x="3753087" y="2645926"/>
                </a:lnTo>
                <a:lnTo>
                  <a:pt x="0" y="264592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380492">
            <a:off x="-1484372" y="599543"/>
            <a:ext cx="5592791" cy="4844756"/>
          </a:xfrm>
          <a:custGeom>
            <a:avLst/>
            <a:gdLst/>
            <a:ahLst/>
            <a:cxnLst/>
            <a:rect r="r" b="b" t="t" l="l"/>
            <a:pathLst>
              <a:path h="4844756" w="5592791">
                <a:moveTo>
                  <a:pt x="0" y="0"/>
                </a:moveTo>
                <a:lnTo>
                  <a:pt x="5592792" y="0"/>
                </a:lnTo>
                <a:lnTo>
                  <a:pt x="5592792" y="4844756"/>
                </a:lnTo>
                <a:lnTo>
                  <a:pt x="0" y="484475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TextBox 3" id="3"/>
          <p:cNvSpPr txBox="true"/>
          <p:nvPr/>
        </p:nvSpPr>
        <p:spPr>
          <a:xfrm rot="0">
            <a:off x="4584786" y="1799048"/>
            <a:ext cx="9115003" cy="870035"/>
          </a:xfrm>
          <a:prstGeom prst="rect">
            <a:avLst/>
          </a:prstGeom>
        </p:spPr>
        <p:txBody>
          <a:bodyPr anchor="t" rtlCol="false" tIns="0" lIns="0" bIns="0" rIns="0">
            <a:spAutoFit/>
          </a:bodyPr>
          <a:lstStyle/>
          <a:p>
            <a:pPr algn="ctr">
              <a:lnSpc>
                <a:spcPts val="6791"/>
              </a:lnSpc>
            </a:pPr>
            <a:r>
              <a:rPr lang="en-US" b="true" sz="6118">
                <a:solidFill>
                  <a:srgbClr val="000000"/>
                </a:solidFill>
                <a:latin typeface="Barlow Bold"/>
                <a:ea typeface="Barlow Bold"/>
                <a:cs typeface="Barlow Bold"/>
                <a:sym typeface="Barlow Bold"/>
              </a:rPr>
              <a:t>Beneficios</a:t>
            </a:r>
          </a:p>
        </p:txBody>
      </p:sp>
      <p:sp>
        <p:nvSpPr>
          <p:cNvPr name="TextBox 4" id="4"/>
          <p:cNvSpPr txBox="true"/>
          <p:nvPr/>
        </p:nvSpPr>
        <p:spPr>
          <a:xfrm rot="0">
            <a:off x="11671994" y="7141206"/>
            <a:ext cx="3970835" cy="1125921"/>
          </a:xfrm>
          <a:prstGeom prst="rect">
            <a:avLst/>
          </a:prstGeom>
        </p:spPr>
        <p:txBody>
          <a:bodyPr anchor="t" rtlCol="false" tIns="0" lIns="0" bIns="0" rIns="0">
            <a:spAutoFit/>
          </a:bodyPr>
          <a:lstStyle/>
          <a:p>
            <a:pPr algn="ctr" marL="0" indent="0" lvl="0">
              <a:lnSpc>
                <a:spcPts val="3009"/>
              </a:lnSpc>
              <a:spcBef>
                <a:spcPct val="0"/>
              </a:spcBef>
            </a:pPr>
            <a:r>
              <a:rPr lang="en-US" sz="2149">
                <a:solidFill>
                  <a:srgbClr val="000000"/>
                </a:solidFill>
                <a:latin typeface="Barlow"/>
                <a:ea typeface="Barlow"/>
                <a:cs typeface="Barlow"/>
                <a:sym typeface="Barlow"/>
              </a:rPr>
              <a:t>Puede ser utilizado en colegios, universidades, empresas y hogares</a:t>
            </a:r>
          </a:p>
        </p:txBody>
      </p:sp>
      <p:sp>
        <p:nvSpPr>
          <p:cNvPr name="Freeform 5" id="5"/>
          <p:cNvSpPr/>
          <p:nvPr/>
        </p:nvSpPr>
        <p:spPr>
          <a:xfrm flipH="false" flipV="true" rot="0">
            <a:off x="11391799" y="-786928"/>
            <a:ext cx="9388364" cy="3379811"/>
          </a:xfrm>
          <a:custGeom>
            <a:avLst/>
            <a:gdLst/>
            <a:ahLst/>
            <a:cxnLst/>
            <a:rect r="r" b="b" t="t" l="l"/>
            <a:pathLst>
              <a:path h="3379811" w="9388364">
                <a:moveTo>
                  <a:pt x="0" y="3379811"/>
                </a:moveTo>
                <a:lnTo>
                  <a:pt x="9388364" y="3379811"/>
                </a:lnTo>
                <a:lnTo>
                  <a:pt x="9388364" y="0"/>
                </a:lnTo>
                <a:lnTo>
                  <a:pt x="0" y="0"/>
                </a:lnTo>
                <a:lnTo>
                  <a:pt x="0" y="3379811"/>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6" id="6"/>
          <p:cNvSpPr/>
          <p:nvPr/>
        </p:nvSpPr>
        <p:spPr>
          <a:xfrm flipH="false" flipV="false" rot="-10676830">
            <a:off x="15552009" y="7833599"/>
            <a:ext cx="5471982" cy="3857748"/>
          </a:xfrm>
          <a:custGeom>
            <a:avLst/>
            <a:gdLst/>
            <a:ahLst/>
            <a:cxnLst/>
            <a:rect r="r" b="b" t="t" l="l"/>
            <a:pathLst>
              <a:path h="3857748" w="5471982">
                <a:moveTo>
                  <a:pt x="0" y="0"/>
                </a:moveTo>
                <a:lnTo>
                  <a:pt x="5471982" y="0"/>
                </a:lnTo>
                <a:lnTo>
                  <a:pt x="5471982" y="3857748"/>
                </a:lnTo>
                <a:lnTo>
                  <a:pt x="0" y="385774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true" rot="-8100000">
            <a:off x="-3427620" y="7763211"/>
            <a:ext cx="9388364" cy="3379811"/>
          </a:xfrm>
          <a:custGeom>
            <a:avLst/>
            <a:gdLst/>
            <a:ahLst/>
            <a:cxnLst/>
            <a:rect r="r" b="b" t="t" l="l"/>
            <a:pathLst>
              <a:path h="3379811" w="9388364">
                <a:moveTo>
                  <a:pt x="0" y="3379811"/>
                </a:moveTo>
                <a:lnTo>
                  <a:pt x="9388364" y="3379811"/>
                </a:lnTo>
                <a:lnTo>
                  <a:pt x="9388364" y="0"/>
                </a:lnTo>
                <a:lnTo>
                  <a:pt x="0" y="0"/>
                </a:lnTo>
                <a:lnTo>
                  <a:pt x="0" y="3379811"/>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8" id="8"/>
          <p:cNvSpPr/>
          <p:nvPr/>
        </p:nvSpPr>
        <p:spPr>
          <a:xfrm flipH="false" flipV="false" rot="-9145630">
            <a:off x="13587838" y="-1502971"/>
            <a:ext cx="4263747" cy="3005942"/>
          </a:xfrm>
          <a:custGeom>
            <a:avLst/>
            <a:gdLst/>
            <a:ahLst/>
            <a:cxnLst/>
            <a:rect r="r" b="b" t="t" l="l"/>
            <a:pathLst>
              <a:path h="3005942" w="4263747">
                <a:moveTo>
                  <a:pt x="0" y="0"/>
                </a:moveTo>
                <a:lnTo>
                  <a:pt x="4263747" y="0"/>
                </a:lnTo>
                <a:lnTo>
                  <a:pt x="4263747" y="3005942"/>
                </a:lnTo>
                <a:lnTo>
                  <a:pt x="0" y="300594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9" id="9"/>
          <p:cNvGrpSpPr/>
          <p:nvPr/>
        </p:nvGrpSpPr>
        <p:grpSpPr>
          <a:xfrm rot="0">
            <a:off x="2645171" y="3227014"/>
            <a:ext cx="3970835" cy="3423741"/>
            <a:chOff x="0" y="0"/>
            <a:chExt cx="639008" cy="550967"/>
          </a:xfrm>
        </p:grpSpPr>
        <p:sp>
          <p:nvSpPr>
            <p:cNvPr name="Freeform 10" id="10"/>
            <p:cNvSpPr/>
            <p:nvPr/>
          </p:nvSpPr>
          <p:spPr>
            <a:xfrm flipH="false" flipV="false" rot="0">
              <a:off x="0" y="0"/>
              <a:ext cx="639008" cy="550967"/>
            </a:xfrm>
            <a:custGeom>
              <a:avLst/>
              <a:gdLst/>
              <a:ahLst/>
              <a:cxnLst/>
              <a:rect r="r" b="b" t="t" l="l"/>
              <a:pathLst>
                <a:path h="550967" w="639008">
                  <a:moveTo>
                    <a:pt x="44843" y="0"/>
                  </a:moveTo>
                  <a:lnTo>
                    <a:pt x="594165" y="0"/>
                  </a:lnTo>
                  <a:cubicBezTo>
                    <a:pt x="618932" y="0"/>
                    <a:pt x="639008" y="20077"/>
                    <a:pt x="639008" y="44843"/>
                  </a:cubicBezTo>
                  <a:lnTo>
                    <a:pt x="639008" y="506124"/>
                  </a:lnTo>
                  <a:cubicBezTo>
                    <a:pt x="639008" y="518017"/>
                    <a:pt x="634284" y="529423"/>
                    <a:pt x="625874" y="537833"/>
                  </a:cubicBezTo>
                  <a:cubicBezTo>
                    <a:pt x="617464" y="546243"/>
                    <a:pt x="606059" y="550967"/>
                    <a:pt x="594165" y="550967"/>
                  </a:cubicBezTo>
                  <a:lnTo>
                    <a:pt x="44843" y="550967"/>
                  </a:lnTo>
                  <a:cubicBezTo>
                    <a:pt x="32950" y="550967"/>
                    <a:pt x="21544" y="546243"/>
                    <a:pt x="13134" y="537833"/>
                  </a:cubicBezTo>
                  <a:cubicBezTo>
                    <a:pt x="4725" y="529423"/>
                    <a:pt x="0" y="518017"/>
                    <a:pt x="0" y="506124"/>
                  </a:cubicBezTo>
                  <a:lnTo>
                    <a:pt x="0" y="44843"/>
                  </a:lnTo>
                  <a:cubicBezTo>
                    <a:pt x="0" y="32950"/>
                    <a:pt x="4725" y="21544"/>
                    <a:pt x="13134" y="13134"/>
                  </a:cubicBezTo>
                  <a:cubicBezTo>
                    <a:pt x="21544" y="4725"/>
                    <a:pt x="32950" y="0"/>
                    <a:pt x="44843" y="0"/>
                  </a:cubicBezTo>
                  <a:close/>
                </a:path>
              </a:pathLst>
            </a:custGeom>
            <a:blipFill>
              <a:blip r:embed="rId8"/>
              <a:stretch>
                <a:fillRect l="-5790" t="0" r="-5790" b="0"/>
              </a:stretch>
            </a:blipFill>
          </p:spPr>
        </p:sp>
      </p:grpSp>
      <p:grpSp>
        <p:nvGrpSpPr>
          <p:cNvPr name="Group 11" id="11"/>
          <p:cNvGrpSpPr/>
          <p:nvPr/>
        </p:nvGrpSpPr>
        <p:grpSpPr>
          <a:xfrm rot="0">
            <a:off x="7156870" y="3227014"/>
            <a:ext cx="3970835" cy="3423741"/>
            <a:chOff x="0" y="0"/>
            <a:chExt cx="1135478" cy="979034"/>
          </a:xfrm>
        </p:grpSpPr>
        <p:sp>
          <p:nvSpPr>
            <p:cNvPr name="Freeform 12" id="12"/>
            <p:cNvSpPr/>
            <p:nvPr/>
          </p:nvSpPr>
          <p:spPr>
            <a:xfrm flipH="false" flipV="false" rot="0">
              <a:off x="0" y="0"/>
              <a:ext cx="1135478" cy="979034"/>
            </a:xfrm>
            <a:custGeom>
              <a:avLst/>
              <a:gdLst/>
              <a:ahLst/>
              <a:cxnLst/>
              <a:rect r="r" b="b" t="t" l="l"/>
              <a:pathLst>
                <a:path h="979034" w="1135478">
                  <a:moveTo>
                    <a:pt x="44843" y="0"/>
                  </a:moveTo>
                  <a:lnTo>
                    <a:pt x="1090635" y="0"/>
                  </a:lnTo>
                  <a:cubicBezTo>
                    <a:pt x="1115401" y="0"/>
                    <a:pt x="1135478" y="20077"/>
                    <a:pt x="1135478" y="44843"/>
                  </a:cubicBezTo>
                  <a:lnTo>
                    <a:pt x="1135478" y="934191"/>
                  </a:lnTo>
                  <a:cubicBezTo>
                    <a:pt x="1135478" y="946084"/>
                    <a:pt x="1130754" y="957490"/>
                    <a:pt x="1122344" y="965900"/>
                  </a:cubicBezTo>
                  <a:cubicBezTo>
                    <a:pt x="1113934" y="974310"/>
                    <a:pt x="1102528" y="979034"/>
                    <a:pt x="1090635" y="979034"/>
                  </a:cubicBezTo>
                  <a:lnTo>
                    <a:pt x="44843" y="979034"/>
                  </a:lnTo>
                  <a:cubicBezTo>
                    <a:pt x="32950" y="979034"/>
                    <a:pt x="21544" y="974310"/>
                    <a:pt x="13134" y="965900"/>
                  </a:cubicBezTo>
                  <a:cubicBezTo>
                    <a:pt x="4725" y="957490"/>
                    <a:pt x="0" y="946084"/>
                    <a:pt x="0" y="934191"/>
                  </a:cubicBezTo>
                  <a:lnTo>
                    <a:pt x="0" y="44843"/>
                  </a:lnTo>
                  <a:cubicBezTo>
                    <a:pt x="0" y="32950"/>
                    <a:pt x="4725" y="21544"/>
                    <a:pt x="13134" y="13134"/>
                  </a:cubicBezTo>
                  <a:cubicBezTo>
                    <a:pt x="21544" y="4725"/>
                    <a:pt x="32950" y="0"/>
                    <a:pt x="44843" y="0"/>
                  </a:cubicBezTo>
                  <a:close/>
                </a:path>
              </a:pathLst>
            </a:custGeom>
            <a:blipFill>
              <a:blip r:embed="rId9"/>
              <a:stretch>
                <a:fillRect l="-5790" t="0" r="-5790" b="0"/>
              </a:stretch>
            </a:blipFill>
          </p:spPr>
        </p:sp>
      </p:grpSp>
      <p:sp>
        <p:nvSpPr>
          <p:cNvPr name="TextBox 13" id="13"/>
          <p:cNvSpPr txBox="true"/>
          <p:nvPr/>
        </p:nvSpPr>
        <p:spPr>
          <a:xfrm rot="0">
            <a:off x="2645171" y="7108208"/>
            <a:ext cx="3970835" cy="1503557"/>
          </a:xfrm>
          <a:prstGeom prst="rect">
            <a:avLst/>
          </a:prstGeom>
        </p:spPr>
        <p:txBody>
          <a:bodyPr anchor="t" rtlCol="false" tIns="0" lIns="0" bIns="0" rIns="0">
            <a:spAutoFit/>
          </a:bodyPr>
          <a:lstStyle/>
          <a:p>
            <a:pPr algn="ctr" marL="0" indent="0" lvl="0">
              <a:lnSpc>
                <a:spcPts val="3009"/>
              </a:lnSpc>
              <a:spcBef>
                <a:spcPct val="0"/>
              </a:spcBef>
            </a:pPr>
            <a:r>
              <a:rPr lang="en-US" sz="2149">
                <a:solidFill>
                  <a:srgbClr val="000000"/>
                </a:solidFill>
                <a:latin typeface="Barlow"/>
                <a:ea typeface="Barlow"/>
                <a:cs typeface="Barlow"/>
                <a:sym typeface="Barlow"/>
              </a:rPr>
              <a:t>Ayuda con la comprensión de conceptos básicos y aplicarlos en  el día a día sin importar el rango etario</a:t>
            </a:r>
          </a:p>
        </p:txBody>
      </p:sp>
      <p:sp>
        <p:nvSpPr>
          <p:cNvPr name="TextBox 14" id="14"/>
          <p:cNvSpPr txBox="true"/>
          <p:nvPr/>
        </p:nvSpPr>
        <p:spPr>
          <a:xfrm rot="0">
            <a:off x="2568289" y="6741532"/>
            <a:ext cx="3854061" cy="397467"/>
          </a:xfrm>
          <a:prstGeom prst="rect">
            <a:avLst/>
          </a:prstGeom>
        </p:spPr>
        <p:txBody>
          <a:bodyPr anchor="t" rtlCol="false" tIns="0" lIns="0" bIns="0" rIns="0">
            <a:spAutoFit/>
          </a:bodyPr>
          <a:lstStyle/>
          <a:p>
            <a:pPr algn="ctr" marL="0" indent="0" lvl="0">
              <a:lnSpc>
                <a:spcPts val="3292"/>
              </a:lnSpc>
              <a:spcBef>
                <a:spcPct val="0"/>
              </a:spcBef>
            </a:pPr>
            <a:r>
              <a:rPr lang="en-US" b="true" sz="2351" spc="117">
                <a:solidFill>
                  <a:srgbClr val="000000"/>
                </a:solidFill>
                <a:latin typeface="Barlow Bold"/>
                <a:ea typeface="Barlow Bold"/>
                <a:cs typeface="Barlow Bold"/>
                <a:sym typeface="Barlow Bold"/>
              </a:rPr>
              <a:t>Alfabetización Financiera </a:t>
            </a:r>
          </a:p>
        </p:txBody>
      </p:sp>
      <p:sp>
        <p:nvSpPr>
          <p:cNvPr name="TextBox 15" id="15"/>
          <p:cNvSpPr txBox="true"/>
          <p:nvPr/>
        </p:nvSpPr>
        <p:spPr>
          <a:xfrm rot="0">
            <a:off x="7156870" y="7158041"/>
            <a:ext cx="3970835" cy="748286"/>
          </a:xfrm>
          <a:prstGeom prst="rect">
            <a:avLst/>
          </a:prstGeom>
        </p:spPr>
        <p:txBody>
          <a:bodyPr anchor="t" rtlCol="false" tIns="0" lIns="0" bIns="0" rIns="0">
            <a:spAutoFit/>
          </a:bodyPr>
          <a:lstStyle/>
          <a:p>
            <a:pPr algn="ctr" marL="0" indent="0" lvl="0">
              <a:lnSpc>
                <a:spcPts val="3009"/>
              </a:lnSpc>
              <a:spcBef>
                <a:spcPct val="0"/>
              </a:spcBef>
            </a:pPr>
            <a:r>
              <a:rPr lang="en-US" sz="2149">
                <a:solidFill>
                  <a:srgbClr val="000000"/>
                </a:solidFill>
                <a:latin typeface="Barlow"/>
                <a:ea typeface="Barlow"/>
                <a:cs typeface="Barlow"/>
                <a:sym typeface="Barlow"/>
              </a:rPr>
              <a:t>Promueve hábitos de ahorro e inversión responsables </a:t>
            </a:r>
          </a:p>
        </p:txBody>
      </p:sp>
      <p:sp>
        <p:nvSpPr>
          <p:cNvPr name="TextBox 16" id="16"/>
          <p:cNvSpPr txBox="true"/>
          <p:nvPr/>
        </p:nvSpPr>
        <p:spPr>
          <a:xfrm rot="0">
            <a:off x="7709559" y="6791364"/>
            <a:ext cx="2865456" cy="397467"/>
          </a:xfrm>
          <a:prstGeom prst="rect">
            <a:avLst/>
          </a:prstGeom>
        </p:spPr>
        <p:txBody>
          <a:bodyPr anchor="t" rtlCol="false" tIns="0" lIns="0" bIns="0" rIns="0">
            <a:spAutoFit/>
          </a:bodyPr>
          <a:lstStyle/>
          <a:p>
            <a:pPr algn="ctr" marL="0" indent="0" lvl="0">
              <a:lnSpc>
                <a:spcPts val="3292"/>
              </a:lnSpc>
              <a:spcBef>
                <a:spcPct val="0"/>
              </a:spcBef>
            </a:pPr>
            <a:r>
              <a:rPr lang="en-US" b="true" sz="2351" spc="117">
                <a:solidFill>
                  <a:srgbClr val="000000"/>
                </a:solidFill>
                <a:latin typeface="Barlow Bold"/>
                <a:ea typeface="Barlow Bold"/>
                <a:cs typeface="Barlow Bold"/>
                <a:sym typeface="Barlow Bold"/>
              </a:rPr>
              <a:t>Hábitos</a:t>
            </a:r>
          </a:p>
        </p:txBody>
      </p:sp>
      <p:sp>
        <p:nvSpPr>
          <p:cNvPr name="TextBox 17" id="17"/>
          <p:cNvSpPr txBox="true"/>
          <p:nvPr/>
        </p:nvSpPr>
        <p:spPr>
          <a:xfrm rot="0">
            <a:off x="12224684" y="6741532"/>
            <a:ext cx="2865456" cy="397467"/>
          </a:xfrm>
          <a:prstGeom prst="rect">
            <a:avLst/>
          </a:prstGeom>
        </p:spPr>
        <p:txBody>
          <a:bodyPr anchor="t" rtlCol="false" tIns="0" lIns="0" bIns="0" rIns="0">
            <a:spAutoFit/>
          </a:bodyPr>
          <a:lstStyle/>
          <a:p>
            <a:pPr algn="ctr" marL="0" indent="0" lvl="0">
              <a:lnSpc>
                <a:spcPts val="3292"/>
              </a:lnSpc>
              <a:spcBef>
                <a:spcPct val="0"/>
              </a:spcBef>
            </a:pPr>
            <a:r>
              <a:rPr lang="en-US" b="true" sz="2351" spc="117">
                <a:solidFill>
                  <a:srgbClr val="000000"/>
                </a:solidFill>
                <a:latin typeface="Barlow Bold"/>
                <a:ea typeface="Barlow Bold"/>
                <a:cs typeface="Barlow Bold"/>
                <a:sym typeface="Barlow Bold"/>
              </a:rPr>
              <a:t>Escenarios de uso</a:t>
            </a:r>
          </a:p>
        </p:txBody>
      </p:sp>
      <p:grpSp>
        <p:nvGrpSpPr>
          <p:cNvPr name="Group 18" id="18"/>
          <p:cNvGrpSpPr/>
          <p:nvPr/>
        </p:nvGrpSpPr>
        <p:grpSpPr>
          <a:xfrm rot="0">
            <a:off x="11671994" y="3227014"/>
            <a:ext cx="3970835" cy="3413813"/>
            <a:chOff x="0" y="0"/>
            <a:chExt cx="1135478" cy="976195"/>
          </a:xfrm>
        </p:grpSpPr>
        <p:sp>
          <p:nvSpPr>
            <p:cNvPr name="Freeform 19" id="19"/>
            <p:cNvSpPr/>
            <p:nvPr/>
          </p:nvSpPr>
          <p:spPr>
            <a:xfrm flipH="false" flipV="false" rot="0">
              <a:off x="0" y="0"/>
              <a:ext cx="1135478" cy="976195"/>
            </a:xfrm>
            <a:custGeom>
              <a:avLst/>
              <a:gdLst/>
              <a:ahLst/>
              <a:cxnLst/>
              <a:rect r="r" b="b" t="t" l="l"/>
              <a:pathLst>
                <a:path h="976195" w="1135478">
                  <a:moveTo>
                    <a:pt x="44843" y="0"/>
                  </a:moveTo>
                  <a:lnTo>
                    <a:pt x="1090635" y="0"/>
                  </a:lnTo>
                  <a:cubicBezTo>
                    <a:pt x="1115401" y="0"/>
                    <a:pt x="1135478" y="20077"/>
                    <a:pt x="1135478" y="44843"/>
                  </a:cubicBezTo>
                  <a:lnTo>
                    <a:pt x="1135478" y="931352"/>
                  </a:lnTo>
                  <a:cubicBezTo>
                    <a:pt x="1135478" y="943246"/>
                    <a:pt x="1130754" y="954652"/>
                    <a:pt x="1122344" y="963061"/>
                  </a:cubicBezTo>
                  <a:cubicBezTo>
                    <a:pt x="1113934" y="971471"/>
                    <a:pt x="1102528" y="976195"/>
                    <a:pt x="1090635" y="976195"/>
                  </a:cubicBezTo>
                  <a:lnTo>
                    <a:pt x="44843" y="976195"/>
                  </a:lnTo>
                  <a:cubicBezTo>
                    <a:pt x="32950" y="976195"/>
                    <a:pt x="21544" y="971471"/>
                    <a:pt x="13134" y="963061"/>
                  </a:cubicBezTo>
                  <a:cubicBezTo>
                    <a:pt x="4725" y="954652"/>
                    <a:pt x="0" y="943246"/>
                    <a:pt x="0" y="931352"/>
                  </a:cubicBezTo>
                  <a:lnTo>
                    <a:pt x="0" y="44843"/>
                  </a:lnTo>
                  <a:cubicBezTo>
                    <a:pt x="0" y="32950"/>
                    <a:pt x="4725" y="21544"/>
                    <a:pt x="13134" y="13134"/>
                  </a:cubicBezTo>
                  <a:cubicBezTo>
                    <a:pt x="21544" y="4725"/>
                    <a:pt x="32950" y="0"/>
                    <a:pt x="44843" y="0"/>
                  </a:cubicBezTo>
                  <a:close/>
                </a:path>
              </a:pathLst>
            </a:custGeom>
            <a:blipFill>
              <a:blip r:embed="rId10"/>
              <a:stretch>
                <a:fillRect l="-21643" t="0" r="-21643" b="0"/>
              </a:stretch>
            </a:blipFill>
          </p:spPr>
        </p:sp>
      </p:gr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1186905" y="2871450"/>
            <a:ext cx="6072395" cy="5146355"/>
          </a:xfrm>
          <a:custGeom>
            <a:avLst/>
            <a:gdLst/>
            <a:ahLst/>
            <a:cxnLst/>
            <a:rect r="r" b="b" t="t" l="l"/>
            <a:pathLst>
              <a:path h="5146355" w="6072395">
                <a:moveTo>
                  <a:pt x="0" y="0"/>
                </a:moveTo>
                <a:lnTo>
                  <a:pt x="6072395" y="0"/>
                </a:lnTo>
                <a:lnTo>
                  <a:pt x="6072395" y="5146355"/>
                </a:lnTo>
                <a:lnTo>
                  <a:pt x="0" y="514635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3" id="3"/>
          <p:cNvSpPr/>
          <p:nvPr/>
        </p:nvSpPr>
        <p:spPr>
          <a:xfrm flipH="false" flipV="false" rot="5400000">
            <a:off x="3934748" y="3497495"/>
            <a:ext cx="10484097" cy="3489108"/>
          </a:xfrm>
          <a:custGeom>
            <a:avLst/>
            <a:gdLst/>
            <a:ahLst/>
            <a:cxnLst/>
            <a:rect r="r" b="b" t="t" l="l"/>
            <a:pathLst>
              <a:path h="3489108" w="10484097">
                <a:moveTo>
                  <a:pt x="0" y="0"/>
                </a:moveTo>
                <a:lnTo>
                  <a:pt x="10484098" y="0"/>
                </a:lnTo>
                <a:lnTo>
                  <a:pt x="10484098" y="3489107"/>
                </a:lnTo>
                <a:lnTo>
                  <a:pt x="0" y="348910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grpSp>
        <p:nvGrpSpPr>
          <p:cNvPr name="Group 4" id="4"/>
          <p:cNvGrpSpPr/>
          <p:nvPr/>
        </p:nvGrpSpPr>
        <p:grpSpPr>
          <a:xfrm rot="0">
            <a:off x="-223188" y="-88141"/>
            <a:ext cx="7923040" cy="10375141"/>
            <a:chOff x="0" y="0"/>
            <a:chExt cx="2086727" cy="2732547"/>
          </a:xfrm>
        </p:grpSpPr>
        <p:sp>
          <p:nvSpPr>
            <p:cNvPr name="Freeform 5" id="5"/>
            <p:cNvSpPr/>
            <p:nvPr/>
          </p:nvSpPr>
          <p:spPr>
            <a:xfrm flipH="false" flipV="false" rot="0">
              <a:off x="0" y="0"/>
              <a:ext cx="2086727" cy="2732547"/>
            </a:xfrm>
            <a:custGeom>
              <a:avLst/>
              <a:gdLst/>
              <a:ahLst/>
              <a:cxnLst/>
              <a:rect r="r" b="b" t="t" l="l"/>
              <a:pathLst>
                <a:path h="2732547" w="2086727">
                  <a:moveTo>
                    <a:pt x="0" y="0"/>
                  </a:moveTo>
                  <a:lnTo>
                    <a:pt x="2086727" y="0"/>
                  </a:lnTo>
                  <a:lnTo>
                    <a:pt x="2086727" y="2732547"/>
                  </a:lnTo>
                  <a:lnTo>
                    <a:pt x="0" y="2732547"/>
                  </a:lnTo>
                  <a:close/>
                </a:path>
              </a:pathLst>
            </a:custGeom>
            <a:solidFill>
              <a:srgbClr val="FFE166"/>
            </a:solidFill>
            <a:ln cap="sq">
              <a:noFill/>
              <a:prstDash val="solid"/>
              <a:miter/>
            </a:ln>
          </p:spPr>
        </p:sp>
        <p:sp>
          <p:nvSpPr>
            <p:cNvPr name="TextBox 6" id="6"/>
            <p:cNvSpPr txBox="true"/>
            <p:nvPr/>
          </p:nvSpPr>
          <p:spPr>
            <a:xfrm>
              <a:off x="0" y="-152400"/>
              <a:ext cx="2086727" cy="2884947"/>
            </a:xfrm>
            <a:prstGeom prst="rect">
              <a:avLst/>
            </a:prstGeom>
          </p:spPr>
          <p:txBody>
            <a:bodyPr anchor="ctr" rtlCol="false" tIns="50800" lIns="50800" bIns="50800" rIns="50800"/>
            <a:lstStyle/>
            <a:p>
              <a:pPr algn="ctr">
                <a:lnSpc>
                  <a:spcPts val="4508"/>
                </a:lnSpc>
              </a:pPr>
            </a:p>
          </p:txBody>
        </p:sp>
      </p:grpSp>
      <p:sp>
        <p:nvSpPr>
          <p:cNvPr name="Freeform 7" id="7"/>
          <p:cNvSpPr/>
          <p:nvPr/>
        </p:nvSpPr>
        <p:spPr>
          <a:xfrm flipH="false" flipV="false" rot="-10676830">
            <a:off x="16165330" y="8101404"/>
            <a:ext cx="4727288" cy="3332738"/>
          </a:xfrm>
          <a:custGeom>
            <a:avLst/>
            <a:gdLst/>
            <a:ahLst/>
            <a:cxnLst/>
            <a:rect r="r" b="b" t="t" l="l"/>
            <a:pathLst>
              <a:path h="3332738" w="4727288">
                <a:moveTo>
                  <a:pt x="0" y="0"/>
                </a:moveTo>
                <a:lnTo>
                  <a:pt x="4727288" y="0"/>
                </a:lnTo>
                <a:lnTo>
                  <a:pt x="4727288" y="3332737"/>
                </a:lnTo>
                <a:lnTo>
                  <a:pt x="0" y="333273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10676830">
            <a:off x="-831089" y="-1754510"/>
            <a:ext cx="4727288" cy="3332738"/>
          </a:xfrm>
          <a:custGeom>
            <a:avLst/>
            <a:gdLst/>
            <a:ahLst/>
            <a:cxnLst/>
            <a:rect r="r" b="b" t="t" l="l"/>
            <a:pathLst>
              <a:path h="3332738" w="4727288">
                <a:moveTo>
                  <a:pt x="0" y="0"/>
                </a:moveTo>
                <a:lnTo>
                  <a:pt x="4727287" y="0"/>
                </a:lnTo>
                <a:lnTo>
                  <a:pt x="4727287" y="3332738"/>
                </a:lnTo>
                <a:lnTo>
                  <a:pt x="0" y="333273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9" id="9"/>
          <p:cNvSpPr txBox="true"/>
          <p:nvPr/>
        </p:nvSpPr>
        <p:spPr>
          <a:xfrm rot="0">
            <a:off x="1532554" y="2362982"/>
            <a:ext cx="9115003" cy="869355"/>
          </a:xfrm>
          <a:prstGeom prst="rect">
            <a:avLst/>
          </a:prstGeom>
        </p:spPr>
        <p:txBody>
          <a:bodyPr anchor="t" rtlCol="false" tIns="0" lIns="0" bIns="0" rIns="0">
            <a:spAutoFit/>
          </a:bodyPr>
          <a:lstStyle/>
          <a:p>
            <a:pPr algn="l" marL="0" indent="0" lvl="0">
              <a:lnSpc>
                <a:spcPts val="6791"/>
              </a:lnSpc>
              <a:spcBef>
                <a:spcPct val="0"/>
              </a:spcBef>
            </a:pPr>
            <a:r>
              <a:rPr lang="en-US" b="true" sz="6118" strike="noStrike" u="none">
                <a:solidFill>
                  <a:srgbClr val="000000"/>
                </a:solidFill>
                <a:latin typeface="Barlow Bold"/>
                <a:ea typeface="Barlow Bold"/>
                <a:cs typeface="Barlow Bold"/>
                <a:sym typeface="Barlow Bold"/>
              </a:rPr>
              <a:t>Metodología de Trabajo</a:t>
            </a:r>
          </a:p>
        </p:txBody>
      </p:sp>
      <p:sp>
        <p:nvSpPr>
          <p:cNvPr name="TextBox 10" id="10"/>
          <p:cNvSpPr txBox="true"/>
          <p:nvPr/>
        </p:nvSpPr>
        <p:spPr>
          <a:xfrm rot="0">
            <a:off x="1532554" y="3421217"/>
            <a:ext cx="8268694" cy="5699460"/>
          </a:xfrm>
          <a:prstGeom prst="rect">
            <a:avLst/>
          </a:prstGeom>
        </p:spPr>
        <p:txBody>
          <a:bodyPr anchor="t" rtlCol="false" tIns="0" lIns="0" bIns="0" rIns="0">
            <a:spAutoFit/>
          </a:bodyPr>
          <a:lstStyle/>
          <a:p>
            <a:pPr algn="just">
              <a:lnSpc>
                <a:spcPts val="4531"/>
              </a:lnSpc>
            </a:pPr>
            <a:r>
              <a:rPr lang="en-US" sz="3236">
                <a:solidFill>
                  <a:srgbClr val="000000"/>
                </a:solidFill>
                <a:latin typeface="Barlow"/>
                <a:ea typeface="Barlow"/>
                <a:cs typeface="Barlow"/>
                <a:sym typeface="Barlow"/>
              </a:rPr>
              <a:t>Trabajaremos con la </a:t>
            </a:r>
            <a:r>
              <a:rPr lang="en-US" sz="3236" b="true">
                <a:solidFill>
                  <a:srgbClr val="000000"/>
                </a:solidFill>
                <a:latin typeface="Barlow Bold"/>
                <a:ea typeface="Barlow Bold"/>
                <a:cs typeface="Barlow Bold"/>
                <a:sym typeface="Barlow Bold"/>
              </a:rPr>
              <a:t>Metodología Ágil Scrum</a:t>
            </a:r>
            <a:r>
              <a:rPr lang="en-US" sz="3236">
                <a:solidFill>
                  <a:srgbClr val="000000"/>
                </a:solidFill>
                <a:latin typeface="Barlow"/>
                <a:ea typeface="Barlow"/>
                <a:cs typeface="Barlow"/>
                <a:sym typeface="Barlow"/>
              </a:rPr>
              <a:t> ya que nos permite trabajar de manera interactiva, flexible y colaborativa. Esto facilita la adaptación a cambios en los requerimientos y asegura la entrega de valor continua a los usuarios, mediante incrementos funcionales del producto.</a:t>
            </a:r>
          </a:p>
          <a:p>
            <a:pPr algn="just">
              <a:lnSpc>
                <a:spcPts val="4531"/>
              </a:lnSpc>
            </a:pPr>
          </a:p>
          <a:p>
            <a:pPr algn="just" marL="0" indent="0" lvl="0">
              <a:lnSpc>
                <a:spcPts val="4531"/>
              </a:lnSpc>
              <a:spcBef>
                <a:spcPct val="0"/>
              </a:spcBef>
            </a:pPr>
            <a:r>
              <a:rPr lang="en-US" sz="3236">
                <a:solidFill>
                  <a:srgbClr val="000000"/>
                </a:solidFill>
                <a:latin typeface="Barlow"/>
                <a:ea typeface="Barlow"/>
                <a:cs typeface="Barlow"/>
                <a:sym typeface="Barlow"/>
              </a:rPr>
              <a:t>Para una gestión de proyecto efectiva la App JIRA </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3813337">
            <a:off x="-4759780" y="999276"/>
            <a:ext cx="11424798" cy="4112927"/>
          </a:xfrm>
          <a:custGeom>
            <a:avLst/>
            <a:gdLst/>
            <a:ahLst/>
            <a:cxnLst/>
            <a:rect r="r" b="b" t="t" l="l"/>
            <a:pathLst>
              <a:path h="4112927" w="11424798">
                <a:moveTo>
                  <a:pt x="11424798" y="4112927"/>
                </a:moveTo>
                <a:lnTo>
                  <a:pt x="0" y="4112927"/>
                </a:lnTo>
                <a:lnTo>
                  <a:pt x="0" y="0"/>
                </a:lnTo>
                <a:lnTo>
                  <a:pt x="11424798" y="0"/>
                </a:lnTo>
                <a:lnTo>
                  <a:pt x="11424798" y="4112927"/>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3" id="3"/>
          <p:cNvSpPr/>
          <p:nvPr/>
        </p:nvSpPr>
        <p:spPr>
          <a:xfrm flipH="false" flipV="false" rot="-1181438">
            <a:off x="11952695" y="8675678"/>
            <a:ext cx="7280444" cy="2620960"/>
          </a:xfrm>
          <a:custGeom>
            <a:avLst/>
            <a:gdLst/>
            <a:ahLst/>
            <a:cxnLst/>
            <a:rect r="r" b="b" t="t" l="l"/>
            <a:pathLst>
              <a:path h="2620960" w="7280444">
                <a:moveTo>
                  <a:pt x="0" y="0"/>
                </a:moveTo>
                <a:lnTo>
                  <a:pt x="7280444" y="0"/>
                </a:lnTo>
                <a:lnTo>
                  <a:pt x="7280444" y="2620959"/>
                </a:lnTo>
                <a:lnTo>
                  <a:pt x="0" y="262095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4" id="4"/>
          <p:cNvSpPr/>
          <p:nvPr/>
        </p:nvSpPr>
        <p:spPr>
          <a:xfrm flipH="false" flipV="false" rot="-10676830">
            <a:off x="-2754971" y="1671312"/>
            <a:ext cx="4726160" cy="3331943"/>
          </a:xfrm>
          <a:custGeom>
            <a:avLst/>
            <a:gdLst/>
            <a:ahLst/>
            <a:cxnLst/>
            <a:rect r="r" b="b" t="t" l="l"/>
            <a:pathLst>
              <a:path h="3331943" w="4726160">
                <a:moveTo>
                  <a:pt x="0" y="0"/>
                </a:moveTo>
                <a:lnTo>
                  <a:pt x="4726160" y="0"/>
                </a:lnTo>
                <a:lnTo>
                  <a:pt x="4726160" y="3331942"/>
                </a:lnTo>
                <a:lnTo>
                  <a:pt x="0" y="333194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873284">
            <a:off x="-3242922" y="8551793"/>
            <a:ext cx="7300452" cy="4114800"/>
          </a:xfrm>
          <a:custGeom>
            <a:avLst/>
            <a:gdLst/>
            <a:ahLst/>
            <a:cxnLst/>
            <a:rect r="r" b="b" t="t" l="l"/>
            <a:pathLst>
              <a:path h="4114800" w="7300452">
                <a:moveTo>
                  <a:pt x="0" y="0"/>
                </a:moveTo>
                <a:lnTo>
                  <a:pt x="7300451" y="0"/>
                </a:lnTo>
                <a:lnTo>
                  <a:pt x="7300451"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6" id="6"/>
          <p:cNvGrpSpPr/>
          <p:nvPr/>
        </p:nvGrpSpPr>
        <p:grpSpPr>
          <a:xfrm rot="0">
            <a:off x="469184" y="4418936"/>
            <a:ext cx="3120330" cy="1449129"/>
            <a:chOff x="0" y="0"/>
            <a:chExt cx="895232" cy="415759"/>
          </a:xfrm>
        </p:grpSpPr>
        <p:sp>
          <p:nvSpPr>
            <p:cNvPr name="Freeform 7" id="7"/>
            <p:cNvSpPr/>
            <p:nvPr/>
          </p:nvSpPr>
          <p:spPr>
            <a:xfrm flipH="false" flipV="false" rot="0">
              <a:off x="0" y="0"/>
              <a:ext cx="895232" cy="415759"/>
            </a:xfrm>
            <a:custGeom>
              <a:avLst/>
              <a:gdLst/>
              <a:ahLst/>
              <a:cxnLst/>
              <a:rect r="r" b="b" t="t" l="l"/>
              <a:pathLst>
                <a:path h="415759" w="895232">
                  <a:moveTo>
                    <a:pt x="181122" y="0"/>
                  </a:moveTo>
                  <a:lnTo>
                    <a:pt x="714110" y="0"/>
                  </a:lnTo>
                  <a:cubicBezTo>
                    <a:pt x="814141" y="0"/>
                    <a:pt x="895232" y="81091"/>
                    <a:pt x="895232" y="181122"/>
                  </a:cubicBezTo>
                  <a:lnTo>
                    <a:pt x="895232" y="234637"/>
                  </a:lnTo>
                  <a:cubicBezTo>
                    <a:pt x="895232" y="334668"/>
                    <a:pt x="814141" y="415759"/>
                    <a:pt x="714110" y="415759"/>
                  </a:cubicBezTo>
                  <a:lnTo>
                    <a:pt x="181122" y="415759"/>
                  </a:lnTo>
                  <a:cubicBezTo>
                    <a:pt x="81091" y="415759"/>
                    <a:pt x="0" y="334668"/>
                    <a:pt x="0" y="234637"/>
                  </a:cubicBezTo>
                  <a:lnTo>
                    <a:pt x="0" y="181122"/>
                  </a:lnTo>
                  <a:cubicBezTo>
                    <a:pt x="0" y="81091"/>
                    <a:pt x="81091" y="0"/>
                    <a:pt x="181122" y="0"/>
                  </a:cubicBezTo>
                  <a:close/>
                </a:path>
              </a:pathLst>
            </a:custGeom>
            <a:solidFill>
              <a:srgbClr val="F8EAAF"/>
            </a:solidFill>
            <a:ln w="28575" cap="rnd">
              <a:solidFill>
                <a:srgbClr val="000000"/>
              </a:solidFill>
              <a:prstDash val="solid"/>
              <a:round/>
            </a:ln>
          </p:spPr>
        </p:sp>
        <p:sp>
          <p:nvSpPr>
            <p:cNvPr name="TextBox 8" id="8"/>
            <p:cNvSpPr txBox="true"/>
            <p:nvPr/>
          </p:nvSpPr>
          <p:spPr>
            <a:xfrm>
              <a:off x="0" y="-47625"/>
              <a:ext cx="895232" cy="463384"/>
            </a:xfrm>
            <a:prstGeom prst="rect">
              <a:avLst/>
            </a:prstGeom>
          </p:spPr>
          <p:txBody>
            <a:bodyPr anchor="ctr" rtlCol="false" tIns="50800" lIns="50800" bIns="50800" rIns="50800"/>
            <a:lstStyle/>
            <a:p>
              <a:pPr algn="ctr" marL="0" indent="0" lvl="0">
                <a:lnSpc>
                  <a:spcPts val="3230"/>
                </a:lnSpc>
                <a:spcBef>
                  <a:spcPct val="0"/>
                </a:spcBef>
              </a:pPr>
              <a:r>
                <a:rPr lang="en-US" b="true" sz="2307" spc="80">
                  <a:solidFill>
                    <a:srgbClr val="000000"/>
                  </a:solidFill>
                  <a:latin typeface="Barlow Bold"/>
                  <a:ea typeface="Barlow Bold"/>
                  <a:cs typeface="Barlow Bold"/>
                  <a:sym typeface="Barlow Bold"/>
                </a:rPr>
                <a:t>Definición de sprints</a:t>
              </a:r>
            </a:p>
          </p:txBody>
        </p:sp>
      </p:grpSp>
      <p:grpSp>
        <p:nvGrpSpPr>
          <p:cNvPr name="Group 9" id="9"/>
          <p:cNvGrpSpPr/>
          <p:nvPr/>
        </p:nvGrpSpPr>
        <p:grpSpPr>
          <a:xfrm rot="0">
            <a:off x="4724926" y="886488"/>
            <a:ext cx="2833014" cy="1240409"/>
            <a:chOff x="0" y="0"/>
            <a:chExt cx="812800" cy="355877"/>
          </a:xfrm>
        </p:grpSpPr>
        <p:sp>
          <p:nvSpPr>
            <p:cNvPr name="Freeform 10" id="10"/>
            <p:cNvSpPr/>
            <p:nvPr/>
          </p:nvSpPr>
          <p:spPr>
            <a:xfrm flipH="false" flipV="false" rot="0">
              <a:off x="0" y="0"/>
              <a:ext cx="812800" cy="355877"/>
            </a:xfrm>
            <a:custGeom>
              <a:avLst/>
              <a:gdLst/>
              <a:ahLst/>
              <a:cxnLst/>
              <a:rect r="r" b="b" t="t" l="l"/>
              <a:pathLst>
                <a:path h="355877" w="812800">
                  <a:moveTo>
                    <a:pt x="177938" y="0"/>
                  </a:moveTo>
                  <a:lnTo>
                    <a:pt x="634862" y="0"/>
                  </a:lnTo>
                  <a:cubicBezTo>
                    <a:pt x="682054" y="0"/>
                    <a:pt x="727313" y="18747"/>
                    <a:pt x="760683" y="52117"/>
                  </a:cubicBezTo>
                  <a:cubicBezTo>
                    <a:pt x="794053" y="85487"/>
                    <a:pt x="812800" y="130746"/>
                    <a:pt x="812800" y="177938"/>
                  </a:cubicBezTo>
                  <a:lnTo>
                    <a:pt x="812800" y="177938"/>
                  </a:lnTo>
                  <a:cubicBezTo>
                    <a:pt x="812800" y="225131"/>
                    <a:pt x="794053" y="270390"/>
                    <a:pt x="760683" y="303760"/>
                  </a:cubicBezTo>
                  <a:cubicBezTo>
                    <a:pt x="727313" y="337130"/>
                    <a:pt x="682054" y="355877"/>
                    <a:pt x="634862" y="355877"/>
                  </a:cubicBezTo>
                  <a:lnTo>
                    <a:pt x="177938" y="355877"/>
                  </a:lnTo>
                  <a:cubicBezTo>
                    <a:pt x="130746" y="355877"/>
                    <a:pt x="85487" y="337130"/>
                    <a:pt x="52117" y="303760"/>
                  </a:cubicBezTo>
                  <a:cubicBezTo>
                    <a:pt x="18747" y="270390"/>
                    <a:pt x="0" y="225131"/>
                    <a:pt x="0" y="177938"/>
                  </a:cubicBezTo>
                  <a:lnTo>
                    <a:pt x="0" y="177938"/>
                  </a:lnTo>
                  <a:cubicBezTo>
                    <a:pt x="0" y="130746"/>
                    <a:pt x="18747" y="85487"/>
                    <a:pt x="52117" y="52117"/>
                  </a:cubicBezTo>
                  <a:cubicBezTo>
                    <a:pt x="85487" y="18747"/>
                    <a:pt x="130746" y="0"/>
                    <a:pt x="177938" y="0"/>
                  </a:cubicBezTo>
                  <a:close/>
                </a:path>
              </a:pathLst>
            </a:custGeom>
            <a:solidFill>
              <a:srgbClr val="FFE166"/>
            </a:solidFill>
            <a:ln w="28575" cap="rnd">
              <a:solidFill>
                <a:srgbClr val="000000"/>
              </a:solidFill>
              <a:prstDash val="solid"/>
              <a:round/>
            </a:ln>
          </p:spPr>
        </p:sp>
        <p:sp>
          <p:nvSpPr>
            <p:cNvPr name="TextBox 11" id="11"/>
            <p:cNvSpPr txBox="true"/>
            <p:nvPr/>
          </p:nvSpPr>
          <p:spPr>
            <a:xfrm>
              <a:off x="0" y="-38100"/>
              <a:ext cx="812800" cy="393977"/>
            </a:xfrm>
            <a:prstGeom prst="rect">
              <a:avLst/>
            </a:prstGeom>
          </p:spPr>
          <p:txBody>
            <a:bodyPr anchor="ctr" rtlCol="false" tIns="50800" lIns="50800" bIns="50800" rIns="50800"/>
            <a:lstStyle/>
            <a:p>
              <a:pPr algn="ctr">
                <a:lnSpc>
                  <a:spcPts val="2810"/>
                </a:lnSpc>
              </a:pPr>
              <a:r>
                <a:rPr lang="en-US" b="true" sz="2007" spc="70">
                  <a:solidFill>
                    <a:srgbClr val="000000"/>
                  </a:solidFill>
                  <a:latin typeface="Barlow Bold"/>
                  <a:ea typeface="Barlow Bold"/>
                  <a:cs typeface="Barlow Bold"/>
                  <a:sym typeface="Barlow Bold"/>
                </a:rPr>
                <a:t>Sprint 1 </a:t>
              </a:r>
            </a:p>
            <a:p>
              <a:pPr algn="ctr" marL="0" indent="0" lvl="0">
                <a:lnSpc>
                  <a:spcPts val="2810"/>
                </a:lnSpc>
                <a:spcBef>
                  <a:spcPct val="0"/>
                </a:spcBef>
              </a:pPr>
              <a:r>
                <a:rPr lang="en-US" b="true" sz="2007" spc="70">
                  <a:solidFill>
                    <a:srgbClr val="000000"/>
                  </a:solidFill>
                  <a:latin typeface="Barlow Bold"/>
                  <a:ea typeface="Barlow Bold"/>
                  <a:cs typeface="Barlow Bold"/>
                  <a:sym typeface="Barlow Bold"/>
                </a:rPr>
                <a:t> Inicio y planificación</a:t>
              </a:r>
            </a:p>
          </p:txBody>
        </p:sp>
      </p:grpSp>
      <p:grpSp>
        <p:nvGrpSpPr>
          <p:cNvPr name="Group 12" id="12"/>
          <p:cNvGrpSpPr/>
          <p:nvPr/>
        </p:nvGrpSpPr>
        <p:grpSpPr>
          <a:xfrm rot="0">
            <a:off x="3746111" y="1210081"/>
            <a:ext cx="776384" cy="776384"/>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E166"/>
            </a:solidFill>
            <a:ln cap="sq">
              <a:noFill/>
              <a:prstDash val="solid"/>
              <a:miter/>
            </a:ln>
          </p:spPr>
        </p:sp>
        <p:sp>
          <p:nvSpPr>
            <p:cNvPr name="TextBox 14" id="14"/>
            <p:cNvSpPr txBox="true"/>
            <p:nvPr/>
          </p:nvSpPr>
          <p:spPr>
            <a:xfrm>
              <a:off x="76200" y="-76200"/>
              <a:ext cx="660400" cy="812800"/>
            </a:xfrm>
            <a:prstGeom prst="rect">
              <a:avLst/>
            </a:prstGeom>
          </p:spPr>
          <p:txBody>
            <a:bodyPr anchor="ctr" rtlCol="false" tIns="50800" lIns="50800" bIns="50800" rIns="50800"/>
            <a:lstStyle/>
            <a:p>
              <a:pPr algn="ctr">
                <a:lnSpc>
                  <a:spcPts val="4508"/>
                </a:lnSpc>
              </a:pPr>
            </a:p>
          </p:txBody>
        </p:sp>
      </p:grpSp>
      <p:sp>
        <p:nvSpPr>
          <p:cNvPr name="Freeform 15" id="15"/>
          <p:cNvSpPr/>
          <p:nvPr/>
        </p:nvSpPr>
        <p:spPr>
          <a:xfrm flipH="false" flipV="false" rot="0">
            <a:off x="3434051" y="1088454"/>
            <a:ext cx="804794" cy="804794"/>
          </a:xfrm>
          <a:custGeom>
            <a:avLst/>
            <a:gdLst/>
            <a:ahLst/>
            <a:cxnLst/>
            <a:rect r="r" b="b" t="t" l="l"/>
            <a:pathLst>
              <a:path h="804794" w="804794">
                <a:moveTo>
                  <a:pt x="0" y="0"/>
                </a:moveTo>
                <a:lnTo>
                  <a:pt x="804794" y="0"/>
                </a:lnTo>
                <a:lnTo>
                  <a:pt x="804794" y="804794"/>
                </a:lnTo>
                <a:lnTo>
                  <a:pt x="0" y="80479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16" id="16"/>
          <p:cNvGrpSpPr/>
          <p:nvPr/>
        </p:nvGrpSpPr>
        <p:grpSpPr>
          <a:xfrm rot="0">
            <a:off x="6310986" y="2345972"/>
            <a:ext cx="2833014" cy="1208725"/>
            <a:chOff x="0" y="0"/>
            <a:chExt cx="812800" cy="346787"/>
          </a:xfrm>
        </p:grpSpPr>
        <p:sp>
          <p:nvSpPr>
            <p:cNvPr name="Freeform 17" id="17"/>
            <p:cNvSpPr/>
            <p:nvPr/>
          </p:nvSpPr>
          <p:spPr>
            <a:xfrm flipH="false" flipV="false" rot="0">
              <a:off x="0" y="0"/>
              <a:ext cx="812800" cy="346787"/>
            </a:xfrm>
            <a:custGeom>
              <a:avLst/>
              <a:gdLst/>
              <a:ahLst/>
              <a:cxnLst/>
              <a:rect r="r" b="b" t="t" l="l"/>
              <a:pathLst>
                <a:path h="346787" w="812800">
                  <a:moveTo>
                    <a:pt x="173393" y="0"/>
                  </a:moveTo>
                  <a:lnTo>
                    <a:pt x="639407" y="0"/>
                  </a:lnTo>
                  <a:cubicBezTo>
                    <a:pt x="685393" y="0"/>
                    <a:pt x="729497" y="18268"/>
                    <a:pt x="762014" y="50786"/>
                  </a:cubicBezTo>
                  <a:cubicBezTo>
                    <a:pt x="794532" y="83303"/>
                    <a:pt x="812800" y="127407"/>
                    <a:pt x="812800" y="173393"/>
                  </a:cubicBezTo>
                  <a:lnTo>
                    <a:pt x="812800" y="173393"/>
                  </a:lnTo>
                  <a:cubicBezTo>
                    <a:pt x="812800" y="269156"/>
                    <a:pt x="735169" y="346787"/>
                    <a:pt x="639407" y="346787"/>
                  </a:cubicBezTo>
                  <a:lnTo>
                    <a:pt x="173393" y="346787"/>
                  </a:lnTo>
                  <a:cubicBezTo>
                    <a:pt x="127407" y="346787"/>
                    <a:pt x="83303" y="328518"/>
                    <a:pt x="50786" y="296001"/>
                  </a:cubicBezTo>
                  <a:cubicBezTo>
                    <a:pt x="18268" y="263483"/>
                    <a:pt x="0" y="219380"/>
                    <a:pt x="0" y="173393"/>
                  </a:cubicBezTo>
                  <a:lnTo>
                    <a:pt x="0" y="173393"/>
                  </a:lnTo>
                  <a:cubicBezTo>
                    <a:pt x="0" y="127407"/>
                    <a:pt x="18268" y="83303"/>
                    <a:pt x="50786" y="50786"/>
                  </a:cubicBezTo>
                  <a:cubicBezTo>
                    <a:pt x="83303" y="18268"/>
                    <a:pt x="127407" y="0"/>
                    <a:pt x="173393" y="0"/>
                  </a:cubicBezTo>
                  <a:close/>
                </a:path>
              </a:pathLst>
            </a:custGeom>
            <a:solidFill>
              <a:srgbClr val="FFE166"/>
            </a:solidFill>
            <a:ln w="28575" cap="rnd">
              <a:solidFill>
                <a:srgbClr val="000000"/>
              </a:solidFill>
              <a:prstDash val="solid"/>
              <a:round/>
            </a:ln>
          </p:spPr>
        </p:sp>
        <p:sp>
          <p:nvSpPr>
            <p:cNvPr name="TextBox 18" id="18"/>
            <p:cNvSpPr txBox="true"/>
            <p:nvPr/>
          </p:nvSpPr>
          <p:spPr>
            <a:xfrm>
              <a:off x="0" y="-38100"/>
              <a:ext cx="812800" cy="384887"/>
            </a:xfrm>
            <a:prstGeom prst="rect">
              <a:avLst/>
            </a:prstGeom>
          </p:spPr>
          <p:txBody>
            <a:bodyPr anchor="ctr" rtlCol="false" tIns="50800" lIns="50800" bIns="50800" rIns="50800"/>
            <a:lstStyle/>
            <a:p>
              <a:pPr algn="ctr">
                <a:lnSpc>
                  <a:spcPts val="2810"/>
                </a:lnSpc>
              </a:pPr>
              <a:r>
                <a:rPr lang="en-US" b="true" sz="2007" spc="70">
                  <a:solidFill>
                    <a:srgbClr val="000000"/>
                  </a:solidFill>
                  <a:latin typeface="Barlow Bold"/>
                  <a:ea typeface="Barlow Bold"/>
                  <a:cs typeface="Barlow Bold"/>
                  <a:sym typeface="Barlow Bold"/>
                </a:rPr>
                <a:t>Sprint 2</a:t>
              </a:r>
            </a:p>
            <a:p>
              <a:pPr algn="ctr" marL="0" indent="0" lvl="0">
                <a:lnSpc>
                  <a:spcPts val="2810"/>
                </a:lnSpc>
                <a:spcBef>
                  <a:spcPct val="0"/>
                </a:spcBef>
              </a:pPr>
              <a:r>
                <a:rPr lang="en-US" b="true" sz="2007" spc="70">
                  <a:solidFill>
                    <a:srgbClr val="000000"/>
                  </a:solidFill>
                  <a:latin typeface="Barlow Bold"/>
                  <a:ea typeface="Barlow Bold"/>
                  <a:cs typeface="Barlow Bold"/>
                  <a:sym typeface="Barlow Bold"/>
                </a:rPr>
                <a:t>Diseño</a:t>
              </a:r>
            </a:p>
          </p:txBody>
        </p:sp>
      </p:grpSp>
      <p:grpSp>
        <p:nvGrpSpPr>
          <p:cNvPr name="Group 19" id="19"/>
          <p:cNvGrpSpPr/>
          <p:nvPr/>
        </p:nvGrpSpPr>
        <p:grpSpPr>
          <a:xfrm rot="0">
            <a:off x="6218412" y="4175185"/>
            <a:ext cx="766514" cy="766514"/>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E166"/>
            </a:solidFill>
            <a:ln cap="sq">
              <a:noFill/>
              <a:prstDash val="solid"/>
              <a:miter/>
            </a:ln>
          </p:spPr>
        </p:sp>
        <p:sp>
          <p:nvSpPr>
            <p:cNvPr name="TextBox 21" id="21"/>
            <p:cNvSpPr txBox="true"/>
            <p:nvPr/>
          </p:nvSpPr>
          <p:spPr>
            <a:xfrm>
              <a:off x="76200" y="-76200"/>
              <a:ext cx="660400" cy="812800"/>
            </a:xfrm>
            <a:prstGeom prst="rect">
              <a:avLst/>
            </a:prstGeom>
          </p:spPr>
          <p:txBody>
            <a:bodyPr anchor="ctr" rtlCol="false" tIns="50800" lIns="50800" bIns="50800" rIns="50800"/>
            <a:lstStyle/>
            <a:p>
              <a:pPr algn="ctr">
                <a:lnSpc>
                  <a:spcPts val="4508"/>
                </a:lnSpc>
              </a:pPr>
            </a:p>
          </p:txBody>
        </p:sp>
      </p:grpSp>
      <p:grpSp>
        <p:nvGrpSpPr>
          <p:cNvPr name="Group 22" id="22"/>
          <p:cNvGrpSpPr/>
          <p:nvPr/>
        </p:nvGrpSpPr>
        <p:grpSpPr>
          <a:xfrm rot="0">
            <a:off x="7160774" y="3773772"/>
            <a:ext cx="2833014" cy="1208725"/>
            <a:chOff x="0" y="0"/>
            <a:chExt cx="812800" cy="346787"/>
          </a:xfrm>
        </p:grpSpPr>
        <p:sp>
          <p:nvSpPr>
            <p:cNvPr name="Freeform 23" id="23"/>
            <p:cNvSpPr/>
            <p:nvPr/>
          </p:nvSpPr>
          <p:spPr>
            <a:xfrm flipH="false" flipV="false" rot="0">
              <a:off x="0" y="0"/>
              <a:ext cx="812800" cy="346787"/>
            </a:xfrm>
            <a:custGeom>
              <a:avLst/>
              <a:gdLst/>
              <a:ahLst/>
              <a:cxnLst/>
              <a:rect r="r" b="b" t="t" l="l"/>
              <a:pathLst>
                <a:path h="346787" w="812800">
                  <a:moveTo>
                    <a:pt x="173393" y="0"/>
                  </a:moveTo>
                  <a:lnTo>
                    <a:pt x="639407" y="0"/>
                  </a:lnTo>
                  <a:cubicBezTo>
                    <a:pt x="685393" y="0"/>
                    <a:pt x="729497" y="18268"/>
                    <a:pt x="762014" y="50786"/>
                  </a:cubicBezTo>
                  <a:cubicBezTo>
                    <a:pt x="794532" y="83303"/>
                    <a:pt x="812800" y="127407"/>
                    <a:pt x="812800" y="173393"/>
                  </a:cubicBezTo>
                  <a:lnTo>
                    <a:pt x="812800" y="173393"/>
                  </a:lnTo>
                  <a:cubicBezTo>
                    <a:pt x="812800" y="269156"/>
                    <a:pt x="735169" y="346787"/>
                    <a:pt x="639407" y="346787"/>
                  </a:cubicBezTo>
                  <a:lnTo>
                    <a:pt x="173393" y="346787"/>
                  </a:lnTo>
                  <a:cubicBezTo>
                    <a:pt x="127407" y="346787"/>
                    <a:pt x="83303" y="328518"/>
                    <a:pt x="50786" y="296001"/>
                  </a:cubicBezTo>
                  <a:cubicBezTo>
                    <a:pt x="18268" y="263483"/>
                    <a:pt x="0" y="219380"/>
                    <a:pt x="0" y="173393"/>
                  </a:cubicBezTo>
                  <a:lnTo>
                    <a:pt x="0" y="173393"/>
                  </a:lnTo>
                  <a:cubicBezTo>
                    <a:pt x="0" y="127407"/>
                    <a:pt x="18268" y="83303"/>
                    <a:pt x="50786" y="50786"/>
                  </a:cubicBezTo>
                  <a:cubicBezTo>
                    <a:pt x="83303" y="18268"/>
                    <a:pt x="127407" y="0"/>
                    <a:pt x="173393" y="0"/>
                  </a:cubicBezTo>
                  <a:close/>
                </a:path>
              </a:pathLst>
            </a:custGeom>
            <a:solidFill>
              <a:srgbClr val="FFE166"/>
            </a:solidFill>
            <a:ln w="28575" cap="rnd">
              <a:solidFill>
                <a:srgbClr val="000000"/>
              </a:solidFill>
              <a:prstDash val="solid"/>
              <a:round/>
            </a:ln>
          </p:spPr>
        </p:sp>
        <p:sp>
          <p:nvSpPr>
            <p:cNvPr name="TextBox 24" id="24"/>
            <p:cNvSpPr txBox="true"/>
            <p:nvPr/>
          </p:nvSpPr>
          <p:spPr>
            <a:xfrm>
              <a:off x="0" y="-38100"/>
              <a:ext cx="812800" cy="384887"/>
            </a:xfrm>
            <a:prstGeom prst="rect">
              <a:avLst/>
            </a:prstGeom>
          </p:spPr>
          <p:txBody>
            <a:bodyPr anchor="ctr" rtlCol="false" tIns="50800" lIns="50800" bIns="50800" rIns="50800"/>
            <a:lstStyle/>
            <a:p>
              <a:pPr algn="ctr">
                <a:lnSpc>
                  <a:spcPts val="2810"/>
                </a:lnSpc>
              </a:pPr>
              <a:r>
                <a:rPr lang="en-US" b="true" sz="2007" spc="70">
                  <a:solidFill>
                    <a:srgbClr val="000000"/>
                  </a:solidFill>
                  <a:latin typeface="Barlow Bold"/>
                  <a:ea typeface="Barlow Bold"/>
                  <a:cs typeface="Barlow Bold"/>
                  <a:sym typeface="Barlow Bold"/>
                </a:rPr>
                <a:t>Sprint 3 </a:t>
              </a:r>
            </a:p>
            <a:p>
              <a:pPr algn="ctr" marL="0" indent="0" lvl="0">
                <a:lnSpc>
                  <a:spcPts val="2810"/>
                </a:lnSpc>
                <a:spcBef>
                  <a:spcPct val="0"/>
                </a:spcBef>
              </a:pPr>
              <a:r>
                <a:rPr lang="en-US" b="true" sz="2007" spc="70">
                  <a:solidFill>
                    <a:srgbClr val="000000"/>
                  </a:solidFill>
                  <a:latin typeface="Barlow Bold"/>
                  <a:ea typeface="Barlow Bold"/>
                  <a:cs typeface="Barlow Bold"/>
                  <a:sym typeface="Barlow Bold"/>
                </a:rPr>
                <a:t> Desarrollo base</a:t>
              </a:r>
            </a:p>
          </p:txBody>
        </p:sp>
      </p:grpSp>
      <p:grpSp>
        <p:nvGrpSpPr>
          <p:cNvPr name="Group 25" id="25"/>
          <p:cNvGrpSpPr/>
          <p:nvPr/>
        </p:nvGrpSpPr>
        <p:grpSpPr>
          <a:xfrm rot="0">
            <a:off x="6266474" y="5562271"/>
            <a:ext cx="718452" cy="718452"/>
            <a:chOff x="0" y="0"/>
            <a:chExt cx="812800" cy="812800"/>
          </a:xfrm>
        </p:grpSpPr>
        <p:sp>
          <p:nvSpPr>
            <p:cNvPr name="Freeform 26" id="2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E166"/>
            </a:solidFill>
            <a:ln cap="sq">
              <a:noFill/>
              <a:prstDash val="solid"/>
              <a:miter/>
            </a:ln>
          </p:spPr>
        </p:sp>
        <p:sp>
          <p:nvSpPr>
            <p:cNvPr name="TextBox 27" id="27"/>
            <p:cNvSpPr txBox="true"/>
            <p:nvPr/>
          </p:nvSpPr>
          <p:spPr>
            <a:xfrm>
              <a:off x="76200" y="-76200"/>
              <a:ext cx="660400" cy="812800"/>
            </a:xfrm>
            <a:prstGeom prst="rect">
              <a:avLst/>
            </a:prstGeom>
          </p:spPr>
          <p:txBody>
            <a:bodyPr anchor="ctr" rtlCol="false" tIns="50800" lIns="50800" bIns="50800" rIns="50800"/>
            <a:lstStyle/>
            <a:p>
              <a:pPr algn="ctr">
                <a:lnSpc>
                  <a:spcPts val="4508"/>
                </a:lnSpc>
              </a:pPr>
            </a:p>
          </p:txBody>
        </p:sp>
      </p:grpSp>
      <p:grpSp>
        <p:nvGrpSpPr>
          <p:cNvPr name="Group 28" id="28"/>
          <p:cNvGrpSpPr/>
          <p:nvPr/>
        </p:nvGrpSpPr>
        <p:grpSpPr>
          <a:xfrm rot="0">
            <a:off x="7160774" y="5316411"/>
            <a:ext cx="2833014" cy="1208725"/>
            <a:chOff x="0" y="0"/>
            <a:chExt cx="812800" cy="346787"/>
          </a:xfrm>
        </p:grpSpPr>
        <p:sp>
          <p:nvSpPr>
            <p:cNvPr name="Freeform 29" id="29"/>
            <p:cNvSpPr/>
            <p:nvPr/>
          </p:nvSpPr>
          <p:spPr>
            <a:xfrm flipH="false" flipV="false" rot="0">
              <a:off x="0" y="0"/>
              <a:ext cx="812800" cy="346787"/>
            </a:xfrm>
            <a:custGeom>
              <a:avLst/>
              <a:gdLst/>
              <a:ahLst/>
              <a:cxnLst/>
              <a:rect r="r" b="b" t="t" l="l"/>
              <a:pathLst>
                <a:path h="346787" w="812800">
                  <a:moveTo>
                    <a:pt x="173393" y="0"/>
                  </a:moveTo>
                  <a:lnTo>
                    <a:pt x="639407" y="0"/>
                  </a:lnTo>
                  <a:cubicBezTo>
                    <a:pt x="685393" y="0"/>
                    <a:pt x="729497" y="18268"/>
                    <a:pt x="762014" y="50786"/>
                  </a:cubicBezTo>
                  <a:cubicBezTo>
                    <a:pt x="794532" y="83303"/>
                    <a:pt x="812800" y="127407"/>
                    <a:pt x="812800" y="173393"/>
                  </a:cubicBezTo>
                  <a:lnTo>
                    <a:pt x="812800" y="173393"/>
                  </a:lnTo>
                  <a:cubicBezTo>
                    <a:pt x="812800" y="269156"/>
                    <a:pt x="735169" y="346787"/>
                    <a:pt x="639407" y="346787"/>
                  </a:cubicBezTo>
                  <a:lnTo>
                    <a:pt x="173393" y="346787"/>
                  </a:lnTo>
                  <a:cubicBezTo>
                    <a:pt x="127407" y="346787"/>
                    <a:pt x="83303" y="328518"/>
                    <a:pt x="50786" y="296001"/>
                  </a:cubicBezTo>
                  <a:cubicBezTo>
                    <a:pt x="18268" y="263483"/>
                    <a:pt x="0" y="219380"/>
                    <a:pt x="0" y="173393"/>
                  </a:cubicBezTo>
                  <a:lnTo>
                    <a:pt x="0" y="173393"/>
                  </a:lnTo>
                  <a:cubicBezTo>
                    <a:pt x="0" y="127407"/>
                    <a:pt x="18268" y="83303"/>
                    <a:pt x="50786" y="50786"/>
                  </a:cubicBezTo>
                  <a:cubicBezTo>
                    <a:pt x="83303" y="18268"/>
                    <a:pt x="127407" y="0"/>
                    <a:pt x="173393" y="0"/>
                  </a:cubicBezTo>
                  <a:close/>
                </a:path>
              </a:pathLst>
            </a:custGeom>
            <a:solidFill>
              <a:srgbClr val="FFE166"/>
            </a:solidFill>
            <a:ln w="28575" cap="rnd">
              <a:solidFill>
                <a:srgbClr val="000000"/>
              </a:solidFill>
              <a:prstDash val="solid"/>
              <a:round/>
            </a:ln>
          </p:spPr>
        </p:sp>
        <p:sp>
          <p:nvSpPr>
            <p:cNvPr name="TextBox 30" id="30"/>
            <p:cNvSpPr txBox="true"/>
            <p:nvPr/>
          </p:nvSpPr>
          <p:spPr>
            <a:xfrm>
              <a:off x="0" y="-38100"/>
              <a:ext cx="812800" cy="384887"/>
            </a:xfrm>
            <a:prstGeom prst="rect">
              <a:avLst/>
            </a:prstGeom>
          </p:spPr>
          <p:txBody>
            <a:bodyPr anchor="ctr" rtlCol="false" tIns="50800" lIns="50800" bIns="50800" rIns="50800"/>
            <a:lstStyle/>
            <a:p>
              <a:pPr algn="ctr" marL="0" indent="0" lvl="0">
                <a:lnSpc>
                  <a:spcPts val="2810"/>
                </a:lnSpc>
                <a:spcBef>
                  <a:spcPct val="0"/>
                </a:spcBef>
              </a:pPr>
              <a:r>
                <a:rPr lang="en-US" b="true" sz="2007" spc="70">
                  <a:solidFill>
                    <a:srgbClr val="000000"/>
                  </a:solidFill>
                  <a:latin typeface="Barlow Bold"/>
                  <a:ea typeface="Barlow Bold"/>
                  <a:cs typeface="Barlow Bold"/>
                  <a:sym typeface="Barlow Bold"/>
                </a:rPr>
                <a:t>Sprint 4 Funcionalidades principales</a:t>
              </a:r>
            </a:p>
          </p:txBody>
        </p:sp>
      </p:grpSp>
      <p:grpSp>
        <p:nvGrpSpPr>
          <p:cNvPr name="Group 31" id="31"/>
          <p:cNvGrpSpPr/>
          <p:nvPr/>
        </p:nvGrpSpPr>
        <p:grpSpPr>
          <a:xfrm rot="0">
            <a:off x="5297434" y="6990713"/>
            <a:ext cx="823837" cy="823837"/>
            <a:chOff x="0" y="0"/>
            <a:chExt cx="812800" cy="812800"/>
          </a:xfrm>
        </p:grpSpPr>
        <p:sp>
          <p:nvSpPr>
            <p:cNvPr name="Freeform 32" id="3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E166"/>
            </a:solidFill>
            <a:ln cap="sq">
              <a:noFill/>
              <a:prstDash val="solid"/>
              <a:miter/>
            </a:ln>
          </p:spPr>
        </p:sp>
        <p:sp>
          <p:nvSpPr>
            <p:cNvPr name="TextBox 33" id="33"/>
            <p:cNvSpPr txBox="true"/>
            <p:nvPr/>
          </p:nvSpPr>
          <p:spPr>
            <a:xfrm>
              <a:off x="76200" y="-76200"/>
              <a:ext cx="660400" cy="812800"/>
            </a:xfrm>
            <a:prstGeom prst="rect">
              <a:avLst/>
            </a:prstGeom>
          </p:spPr>
          <p:txBody>
            <a:bodyPr anchor="ctr" rtlCol="false" tIns="50800" lIns="50800" bIns="50800" rIns="50800"/>
            <a:lstStyle/>
            <a:p>
              <a:pPr algn="ctr">
                <a:lnSpc>
                  <a:spcPts val="4508"/>
                </a:lnSpc>
              </a:pPr>
            </a:p>
          </p:txBody>
        </p:sp>
      </p:grpSp>
      <p:grpSp>
        <p:nvGrpSpPr>
          <p:cNvPr name="Group 34" id="34"/>
          <p:cNvGrpSpPr/>
          <p:nvPr/>
        </p:nvGrpSpPr>
        <p:grpSpPr>
          <a:xfrm rot="0">
            <a:off x="6283196" y="6744211"/>
            <a:ext cx="2860804" cy="1208725"/>
            <a:chOff x="0" y="0"/>
            <a:chExt cx="820773" cy="346787"/>
          </a:xfrm>
        </p:grpSpPr>
        <p:sp>
          <p:nvSpPr>
            <p:cNvPr name="Freeform 35" id="35"/>
            <p:cNvSpPr/>
            <p:nvPr/>
          </p:nvSpPr>
          <p:spPr>
            <a:xfrm flipH="false" flipV="false" rot="0">
              <a:off x="0" y="0"/>
              <a:ext cx="820773" cy="346787"/>
            </a:xfrm>
            <a:custGeom>
              <a:avLst/>
              <a:gdLst/>
              <a:ahLst/>
              <a:cxnLst/>
              <a:rect r="r" b="b" t="t" l="l"/>
              <a:pathLst>
                <a:path h="346787" w="820773">
                  <a:moveTo>
                    <a:pt x="173393" y="0"/>
                  </a:moveTo>
                  <a:lnTo>
                    <a:pt x="647380" y="0"/>
                  </a:lnTo>
                  <a:cubicBezTo>
                    <a:pt x="693366" y="0"/>
                    <a:pt x="737470" y="18268"/>
                    <a:pt x="769987" y="50786"/>
                  </a:cubicBezTo>
                  <a:cubicBezTo>
                    <a:pt x="802505" y="83303"/>
                    <a:pt x="820773" y="127407"/>
                    <a:pt x="820773" y="173393"/>
                  </a:cubicBezTo>
                  <a:lnTo>
                    <a:pt x="820773" y="173393"/>
                  </a:lnTo>
                  <a:cubicBezTo>
                    <a:pt x="820773" y="269156"/>
                    <a:pt x="743142" y="346787"/>
                    <a:pt x="647380" y="346787"/>
                  </a:cubicBezTo>
                  <a:lnTo>
                    <a:pt x="173393" y="346787"/>
                  </a:lnTo>
                  <a:cubicBezTo>
                    <a:pt x="127407" y="346787"/>
                    <a:pt x="83303" y="328518"/>
                    <a:pt x="50786" y="296001"/>
                  </a:cubicBezTo>
                  <a:cubicBezTo>
                    <a:pt x="18268" y="263483"/>
                    <a:pt x="0" y="219380"/>
                    <a:pt x="0" y="173393"/>
                  </a:cubicBezTo>
                  <a:lnTo>
                    <a:pt x="0" y="173393"/>
                  </a:lnTo>
                  <a:cubicBezTo>
                    <a:pt x="0" y="127407"/>
                    <a:pt x="18268" y="83303"/>
                    <a:pt x="50786" y="50786"/>
                  </a:cubicBezTo>
                  <a:cubicBezTo>
                    <a:pt x="83303" y="18268"/>
                    <a:pt x="127407" y="0"/>
                    <a:pt x="173393" y="0"/>
                  </a:cubicBezTo>
                  <a:close/>
                </a:path>
              </a:pathLst>
            </a:custGeom>
            <a:solidFill>
              <a:srgbClr val="FFE166"/>
            </a:solidFill>
            <a:ln w="28575" cap="rnd">
              <a:solidFill>
                <a:srgbClr val="000000"/>
              </a:solidFill>
              <a:prstDash val="solid"/>
              <a:round/>
            </a:ln>
          </p:spPr>
        </p:sp>
        <p:sp>
          <p:nvSpPr>
            <p:cNvPr name="TextBox 36" id="36"/>
            <p:cNvSpPr txBox="true"/>
            <p:nvPr/>
          </p:nvSpPr>
          <p:spPr>
            <a:xfrm>
              <a:off x="0" y="-38100"/>
              <a:ext cx="820773" cy="384887"/>
            </a:xfrm>
            <a:prstGeom prst="rect">
              <a:avLst/>
            </a:prstGeom>
          </p:spPr>
          <p:txBody>
            <a:bodyPr anchor="ctr" rtlCol="false" tIns="50800" lIns="50800" bIns="50800" rIns="50800"/>
            <a:lstStyle/>
            <a:p>
              <a:pPr algn="ctr">
                <a:lnSpc>
                  <a:spcPts val="2810"/>
                </a:lnSpc>
              </a:pPr>
              <a:r>
                <a:rPr lang="en-US" b="true" sz="2007" spc="70">
                  <a:solidFill>
                    <a:srgbClr val="000000"/>
                  </a:solidFill>
                  <a:latin typeface="Barlow Bold"/>
                  <a:ea typeface="Barlow Bold"/>
                  <a:cs typeface="Barlow Bold"/>
                  <a:sym typeface="Barlow Bold"/>
                </a:rPr>
                <a:t>Sprint 5</a:t>
              </a:r>
            </a:p>
            <a:p>
              <a:pPr algn="ctr" marL="0" indent="0" lvl="0">
                <a:lnSpc>
                  <a:spcPts val="2810"/>
                </a:lnSpc>
                <a:spcBef>
                  <a:spcPct val="0"/>
                </a:spcBef>
              </a:pPr>
              <a:r>
                <a:rPr lang="en-US" b="true" sz="2007" spc="70">
                  <a:solidFill>
                    <a:srgbClr val="000000"/>
                  </a:solidFill>
                  <a:latin typeface="Barlow Bold"/>
                  <a:ea typeface="Barlow Bold"/>
                  <a:cs typeface="Barlow Bold"/>
                  <a:sym typeface="Barlow Bold"/>
                </a:rPr>
                <a:t> Integración y mejoras</a:t>
              </a:r>
            </a:p>
          </p:txBody>
        </p:sp>
      </p:grpSp>
      <p:grpSp>
        <p:nvGrpSpPr>
          <p:cNvPr name="Group 37" id="37"/>
          <p:cNvGrpSpPr/>
          <p:nvPr/>
        </p:nvGrpSpPr>
        <p:grpSpPr>
          <a:xfrm rot="0">
            <a:off x="3758256" y="8517954"/>
            <a:ext cx="785696" cy="785696"/>
            <a:chOff x="0" y="0"/>
            <a:chExt cx="812800" cy="812800"/>
          </a:xfrm>
        </p:grpSpPr>
        <p:sp>
          <p:nvSpPr>
            <p:cNvPr name="Freeform 38" id="3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E166"/>
            </a:solidFill>
            <a:ln cap="sq">
              <a:noFill/>
              <a:prstDash val="solid"/>
              <a:miter/>
            </a:ln>
          </p:spPr>
        </p:sp>
        <p:sp>
          <p:nvSpPr>
            <p:cNvPr name="TextBox 39" id="39"/>
            <p:cNvSpPr txBox="true"/>
            <p:nvPr/>
          </p:nvSpPr>
          <p:spPr>
            <a:xfrm>
              <a:off x="76200" y="-76200"/>
              <a:ext cx="660400" cy="812800"/>
            </a:xfrm>
            <a:prstGeom prst="rect">
              <a:avLst/>
            </a:prstGeom>
          </p:spPr>
          <p:txBody>
            <a:bodyPr anchor="ctr" rtlCol="false" tIns="50800" lIns="50800" bIns="50800" rIns="50800"/>
            <a:lstStyle/>
            <a:p>
              <a:pPr algn="ctr">
                <a:lnSpc>
                  <a:spcPts val="4508"/>
                </a:lnSpc>
              </a:pPr>
            </a:p>
          </p:txBody>
        </p:sp>
      </p:grpSp>
      <p:sp>
        <p:nvSpPr>
          <p:cNvPr name="Freeform 40" id="40"/>
          <p:cNvSpPr/>
          <p:nvPr/>
        </p:nvSpPr>
        <p:spPr>
          <a:xfrm flipH="false" flipV="false" rot="0">
            <a:off x="5816985" y="4017683"/>
            <a:ext cx="808715" cy="794562"/>
          </a:xfrm>
          <a:custGeom>
            <a:avLst/>
            <a:gdLst/>
            <a:ahLst/>
            <a:cxnLst/>
            <a:rect r="r" b="b" t="t" l="l"/>
            <a:pathLst>
              <a:path h="794562" w="808715">
                <a:moveTo>
                  <a:pt x="0" y="0"/>
                </a:moveTo>
                <a:lnTo>
                  <a:pt x="808715" y="0"/>
                </a:lnTo>
                <a:lnTo>
                  <a:pt x="808715" y="794563"/>
                </a:lnTo>
                <a:lnTo>
                  <a:pt x="0" y="79456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41" id="41"/>
          <p:cNvSpPr/>
          <p:nvPr/>
        </p:nvSpPr>
        <p:spPr>
          <a:xfrm flipH="false" flipV="false" rot="0">
            <a:off x="6009172" y="5484624"/>
            <a:ext cx="779380" cy="779380"/>
          </a:xfrm>
          <a:custGeom>
            <a:avLst/>
            <a:gdLst/>
            <a:ahLst/>
            <a:cxnLst/>
            <a:rect r="r" b="b" t="t" l="l"/>
            <a:pathLst>
              <a:path h="779380" w="779380">
                <a:moveTo>
                  <a:pt x="0" y="0"/>
                </a:moveTo>
                <a:lnTo>
                  <a:pt x="779380" y="0"/>
                </a:lnTo>
                <a:lnTo>
                  <a:pt x="779380" y="779380"/>
                </a:lnTo>
                <a:lnTo>
                  <a:pt x="0" y="77938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42" id="42"/>
          <p:cNvSpPr/>
          <p:nvPr/>
        </p:nvSpPr>
        <p:spPr>
          <a:xfrm flipH="false" flipV="false" rot="0">
            <a:off x="5077716" y="6882597"/>
            <a:ext cx="804275" cy="804275"/>
          </a:xfrm>
          <a:custGeom>
            <a:avLst/>
            <a:gdLst/>
            <a:ahLst/>
            <a:cxnLst/>
            <a:rect r="r" b="b" t="t" l="l"/>
            <a:pathLst>
              <a:path h="804275" w="804275">
                <a:moveTo>
                  <a:pt x="0" y="0"/>
                </a:moveTo>
                <a:lnTo>
                  <a:pt x="804275" y="0"/>
                </a:lnTo>
                <a:lnTo>
                  <a:pt x="804275" y="804275"/>
                </a:lnTo>
                <a:lnTo>
                  <a:pt x="0" y="804275"/>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43" id="43"/>
          <p:cNvSpPr/>
          <p:nvPr/>
        </p:nvSpPr>
        <p:spPr>
          <a:xfrm flipH="false" flipV="false" rot="0">
            <a:off x="3434051" y="8249095"/>
            <a:ext cx="889568" cy="889568"/>
          </a:xfrm>
          <a:custGeom>
            <a:avLst/>
            <a:gdLst/>
            <a:ahLst/>
            <a:cxnLst/>
            <a:rect r="r" b="b" t="t" l="l"/>
            <a:pathLst>
              <a:path h="889568" w="889568">
                <a:moveTo>
                  <a:pt x="0" y="0"/>
                </a:moveTo>
                <a:lnTo>
                  <a:pt x="889568" y="0"/>
                </a:lnTo>
                <a:lnTo>
                  <a:pt x="889568" y="889568"/>
                </a:lnTo>
                <a:lnTo>
                  <a:pt x="0" y="889568"/>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TextBox 44" id="44"/>
          <p:cNvSpPr txBox="true"/>
          <p:nvPr/>
        </p:nvSpPr>
        <p:spPr>
          <a:xfrm rot="0">
            <a:off x="7699703" y="876963"/>
            <a:ext cx="9340891" cy="1317879"/>
          </a:xfrm>
          <a:prstGeom prst="rect">
            <a:avLst/>
          </a:prstGeom>
        </p:spPr>
        <p:txBody>
          <a:bodyPr anchor="t" rtlCol="false" tIns="0" lIns="0" bIns="0" rIns="0">
            <a:spAutoFit/>
          </a:bodyPr>
          <a:lstStyle/>
          <a:p>
            <a:pPr algn="l" marL="382143" indent="-191072" lvl="1">
              <a:lnSpc>
                <a:spcPts val="2124"/>
              </a:lnSpc>
              <a:buFont typeface="Arial"/>
              <a:buChar char="•"/>
            </a:pPr>
            <a:r>
              <a:rPr lang="en-US" sz="1770">
                <a:solidFill>
                  <a:srgbClr val="000000"/>
                </a:solidFill>
                <a:latin typeface="Barlow"/>
                <a:ea typeface="Barlow"/>
                <a:cs typeface="Barlow"/>
                <a:sym typeface="Barlow"/>
              </a:rPr>
              <a:t>D</a:t>
            </a:r>
            <a:r>
              <a:rPr lang="en-US" sz="1770" strike="noStrike" u="none">
                <a:solidFill>
                  <a:srgbClr val="000000"/>
                </a:solidFill>
                <a:latin typeface="Barlow"/>
                <a:ea typeface="Barlow"/>
                <a:cs typeface="Barlow"/>
                <a:sym typeface="Barlow"/>
              </a:rPr>
              <a:t>efinir el backlog del producto.</a:t>
            </a:r>
          </a:p>
          <a:p>
            <a:pPr algn="l" marL="382143" indent="-191072" lvl="1">
              <a:lnSpc>
                <a:spcPts val="2124"/>
              </a:lnSpc>
              <a:buFont typeface="Arial"/>
              <a:buChar char="•"/>
            </a:pPr>
            <a:r>
              <a:rPr lang="en-US" sz="1770" strike="noStrike" u="none">
                <a:solidFill>
                  <a:srgbClr val="000000"/>
                </a:solidFill>
                <a:latin typeface="Barlow"/>
                <a:ea typeface="Barlow"/>
                <a:cs typeface="Barlow"/>
                <a:sym typeface="Barlow"/>
              </a:rPr>
              <a:t>Levantar requerimientos principales (chatbot educativo, base de conocimientos, interfaz).</a:t>
            </a:r>
          </a:p>
          <a:p>
            <a:pPr algn="l" marL="382143" indent="-191072" lvl="1">
              <a:lnSpc>
                <a:spcPts val="2124"/>
              </a:lnSpc>
              <a:buFont typeface="Arial"/>
              <a:buChar char="•"/>
            </a:pPr>
            <a:r>
              <a:rPr lang="en-US" sz="1770" strike="noStrike" u="none">
                <a:solidFill>
                  <a:srgbClr val="000000"/>
                </a:solidFill>
                <a:latin typeface="Barlow"/>
                <a:ea typeface="Barlow"/>
                <a:cs typeface="Barlow"/>
                <a:sym typeface="Barlow"/>
              </a:rPr>
              <a:t>Asignación de roles del equipo.</a:t>
            </a:r>
          </a:p>
          <a:p>
            <a:pPr algn="l" marL="382143" indent="-191072" lvl="1">
              <a:lnSpc>
                <a:spcPts val="2124"/>
              </a:lnSpc>
              <a:buFont typeface="Arial"/>
              <a:buChar char="•"/>
            </a:pPr>
            <a:r>
              <a:rPr lang="en-US" sz="1770" strike="noStrike" u="none">
                <a:solidFill>
                  <a:srgbClr val="000000"/>
                </a:solidFill>
                <a:latin typeface="Barlow"/>
                <a:ea typeface="Barlow"/>
                <a:cs typeface="Barlow"/>
                <a:sym typeface="Barlow"/>
              </a:rPr>
              <a:t>Configuración de entornos de trabajo (GitHub, Trello/Jira, etc.).</a:t>
            </a:r>
          </a:p>
          <a:p>
            <a:pPr algn="l" marL="0" indent="0" lvl="0">
              <a:lnSpc>
                <a:spcPts val="1770"/>
              </a:lnSpc>
            </a:pPr>
          </a:p>
        </p:txBody>
      </p:sp>
      <p:sp>
        <p:nvSpPr>
          <p:cNvPr name="TextBox 45" id="45"/>
          <p:cNvSpPr txBox="true"/>
          <p:nvPr/>
        </p:nvSpPr>
        <p:spPr>
          <a:xfrm rot="0">
            <a:off x="9277350" y="2307872"/>
            <a:ext cx="6035664" cy="1517567"/>
          </a:xfrm>
          <a:prstGeom prst="rect">
            <a:avLst/>
          </a:prstGeom>
        </p:spPr>
        <p:txBody>
          <a:bodyPr anchor="t" rtlCol="false" tIns="0" lIns="0" bIns="0" rIns="0">
            <a:spAutoFit/>
          </a:bodyPr>
          <a:lstStyle/>
          <a:p>
            <a:pPr algn="l" marL="378530" indent="-189265" lvl="1">
              <a:lnSpc>
                <a:spcPts val="2454"/>
              </a:lnSpc>
              <a:spcBef>
                <a:spcPct val="0"/>
              </a:spcBef>
              <a:buFont typeface="Arial"/>
              <a:buChar char="•"/>
            </a:pPr>
            <a:r>
              <a:rPr lang="en-US" sz="1753">
                <a:solidFill>
                  <a:srgbClr val="000000"/>
                </a:solidFill>
                <a:latin typeface="Barlow"/>
                <a:ea typeface="Barlow"/>
                <a:cs typeface="Barlow"/>
                <a:sym typeface="Barlow"/>
              </a:rPr>
              <a:t>Elab</a:t>
            </a:r>
            <a:r>
              <a:rPr lang="en-US" sz="1753" strike="noStrike" u="none">
                <a:solidFill>
                  <a:srgbClr val="000000"/>
                </a:solidFill>
                <a:latin typeface="Barlow"/>
                <a:ea typeface="Barlow"/>
                <a:cs typeface="Barlow"/>
                <a:sym typeface="Barlow"/>
              </a:rPr>
              <a:t>oración de diagramas (casos de uso, arquitectura).</a:t>
            </a:r>
          </a:p>
          <a:p>
            <a:pPr algn="l" marL="378530" indent="-189265" lvl="1">
              <a:lnSpc>
                <a:spcPts val="2454"/>
              </a:lnSpc>
              <a:spcBef>
                <a:spcPct val="0"/>
              </a:spcBef>
              <a:buFont typeface="Arial"/>
              <a:buChar char="•"/>
            </a:pPr>
            <a:r>
              <a:rPr lang="en-US" sz="1753" strike="noStrike" u="none">
                <a:solidFill>
                  <a:srgbClr val="000000"/>
                </a:solidFill>
                <a:latin typeface="Barlow"/>
                <a:ea typeface="Barlow"/>
                <a:cs typeface="Barlow"/>
                <a:sym typeface="Barlow"/>
              </a:rPr>
              <a:t>Definir modelo de datos inicial.</a:t>
            </a:r>
          </a:p>
          <a:p>
            <a:pPr algn="l" marL="378530" indent="-189265" lvl="1">
              <a:lnSpc>
                <a:spcPts val="2454"/>
              </a:lnSpc>
              <a:spcBef>
                <a:spcPct val="0"/>
              </a:spcBef>
              <a:buFont typeface="Arial"/>
              <a:buChar char="•"/>
            </a:pPr>
            <a:r>
              <a:rPr lang="en-US" sz="1753" strike="noStrike" u="none">
                <a:solidFill>
                  <a:srgbClr val="000000"/>
                </a:solidFill>
                <a:latin typeface="Barlow"/>
                <a:ea typeface="Barlow"/>
                <a:cs typeface="Barlow"/>
                <a:sym typeface="Barlow"/>
              </a:rPr>
              <a:t>Mockups de la interfaz de usuario.</a:t>
            </a:r>
          </a:p>
          <a:p>
            <a:pPr algn="l" marL="378530" indent="-189265" lvl="1">
              <a:lnSpc>
                <a:spcPts val="2454"/>
              </a:lnSpc>
              <a:spcBef>
                <a:spcPct val="0"/>
              </a:spcBef>
              <a:buFont typeface="Arial"/>
              <a:buChar char="•"/>
            </a:pPr>
            <a:r>
              <a:rPr lang="en-US" sz="1753" strike="noStrike" u="none">
                <a:solidFill>
                  <a:srgbClr val="000000"/>
                </a:solidFill>
                <a:latin typeface="Barlow"/>
                <a:ea typeface="Barlow"/>
                <a:cs typeface="Barlow"/>
                <a:sym typeface="Barlow"/>
              </a:rPr>
              <a:t>Historias de usuario validadas con el profesor/cliente.</a:t>
            </a:r>
          </a:p>
          <a:p>
            <a:pPr algn="l" marL="0" indent="0" lvl="0">
              <a:lnSpc>
                <a:spcPts val="2454"/>
              </a:lnSpc>
              <a:spcBef>
                <a:spcPct val="0"/>
              </a:spcBef>
            </a:pPr>
          </a:p>
        </p:txBody>
      </p:sp>
      <p:sp>
        <p:nvSpPr>
          <p:cNvPr name="TextBox 46" id="46"/>
          <p:cNvSpPr txBox="true"/>
          <p:nvPr/>
        </p:nvSpPr>
        <p:spPr>
          <a:xfrm rot="0">
            <a:off x="10267461" y="3770694"/>
            <a:ext cx="6506434" cy="1250442"/>
          </a:xfrm>
          <a:prstGeom prst="rect">
            <a:avLst/>
          </a:prstGeom>
        </p:spPr>
        <p:txBody>
          <a:bodyPr anchor="t" rtlCol="false" tIns="0" lIns="0" bIns="0" rIns="0">
            <a:spAutoFit/>
          </a:bodyPr>
          <a:lstStyle/>
          <a:p>
            <a:pPr algn="l" marL="382143" indent="-191072" lvl="1">
              <a:lnSpc>
                <a:spcPts val="2478"/>
              </a:lnSpc>
              <a:spcBef>
                <a:spcPct val="0"/>
              </a:spcBef>
              <a:buFont typeface="Arial"/>
              <a:buChar char="•"/>
            </a:pPr>
            <a:r>
              <a:rPr lang="en-US" sz="1770">
                <a:solidFill>
                  <a:srgbClr val="000000"/>
                </a:solidFill>
                <a:latin typeface="Barlow"/>
                <a:ea typeface="Barlow"/>
                <a:cs typeface="Barlow"/>
                <a:sym typeface="Barlow"/>
              </a:rPr>
              <a:t>I</a:t>
            </a:r>
            <a:r>
              <a:rPr lang="en-US" sz="1770" strike="noStrike" u="none">
                <a:solidFill>
                  <a:srgbClr val="000000"/>
                </a:solidFill>
                <a:latin typeface="Barlow"/>
                <a:ea typeface="Barlow"/>
                <a:cs typeface="Barlow"/>
                <a:sym typeface="Barlow"/>
              </a:rPr>
              <a:t>mplementar estructura inicial del proyecto.</a:t>
            </a:r>
          </a:p>
          <a:p>
            <a:pPr algn="l" marL="382143" indent="-191072" lvl="1">
              <a:lnSpc>
                <a:spcPts val="2478"/>
              </a:lnSpc>
              <a:spcBef>
                <a:spcPct val="0"/>
              </a:spcBef>
              <a:buFont typeface="Arial"/>
              <a:buChar char="•"/>
            </a:pPr>
            <a:r>
              <a:rPr lang="en-US" sz="1770" strike="noStrike" u="none">
                <a:solidFill>
                  <a:srgbClr val="000000"/>
                </a:solidFill>
                <a:latin typeface="Barlow"/>
                <a:ea typeface="Barlow"/>
                <a:cs typeface="Barlow"/>
                <a:sym typeface="Barlow"/>
              </a:rPr>
              <a:t>Configuración del chatbot (conexión a modelo IA).</a:t>
            </a:r>
          </a:p>
          <a:p>
            <a:pPr algn="l" marL="382143" indent="-191072" lvl="1">
              <a:lnSpc>
                <a:spcPts val="2478"/>
              </a:lnSpc>
              <a:spcBef>
                <a:spcPct val="0"/>
              </a:spcBef>
              <a:buFont typeface="Arial"/>
              <a:buChar char="•"/>
            </a:pPr>
            <a:r>
              <a:rPr lang="en-US" sz="1770" strike="noStrike" u="none">
                <a:solidFill>
                  <a:srgbClr val="000000"/>
                </a:solidFill>
                <a:latin typeface="Barlow"/>
                <a:ea typeface="Barlow"/>
                <a:cs typeface="Barlow"/>
                <a:sym typeface="Barlow"/>
              </a:rPr>
              <a:t>Base de datos básica para registro de información financiera.</a:t>
            </a:r>
          </a:p>
          <a:p>
            <a:pPr algn="l" marL="382143" indent="-191072" lvl="1">
              <a:lnSpc>
                <a:spcPts val="2478"/>
              </a:lnSpc>
              <a:spcBef>
                <a:spcPct val="0"/>
              </a:spcBef>
              <a:buFont typeface="Arial"/>
              <a:buChar char="•"/>
            </a:pPr>
            <a:r>
              <a:rPr lang="en-US" sz="1770" strike="noStrike" u="none">
                <a:solidFill>
                  <a:srgbClr val="000000"/>
                </a:solidFill>
                <a:latin typeface="Barlow"/>
                <a:ea typeface="Barlow"/>
                <a:cs typeface="Barlow"/>
                <a:sym typeface="Barlow"/>
              </a:rPr>
              <a:t>Primer prototipo navegable.</a:t>
            </a:r>
          </a:p>
        </p:txBody>
      </p:sp>
      <p:sp>
        <p:nvSpPr>
          <p:cNvPr name="Freeform 47" id="47"/>
          <p:cNvSpPr/>
          <p:nvPr/>
        </p:nvSpPr>
        <p:spPr>
          <a:xfrm flipH="false" flipV="false" rot="-10676830">
            <a:off x="17098754" y="462587"/>
            <a:ext cx="4726160" cy="3331943"/>
          </a:xfrm>
          <a:custGeom>
            <a:avLst/>
            <a:gdLst/>
            <a:ahLst/>
            <a:cxnLst/>
            <a:rect r="r" b="b" t="t" l="l"/>
            <a:pathLst>
              <a:path h="3331943" w="4726160">
                <a:moveTo>
                  <a:pt x="0" y="0"/>
                </a:moveTo>
                <a:lnTo>
                  <a:pt x="4726160" y="0"/>
                </a:lnTo>
                <a:lnTo>
                  <a:pt x="4726160" y="3331943"/>
                </a:lnTo>
                <a:lnTo>
                  <a:pt x="0" y="333194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8" id="48"/>
          <p:cNvSpPr/>
          <p:nvPr/>
        </p:nvSpPr>
        <p:spPr>
          <a:xfrm flipH="false" flipV="false" rot="-695755">
            <a:off x="15660131" y="1498178"/>
            <a:ext cx="2414122" cy="2371875"/>
          </a:xfrm>
          <a:custGeom>
            <a:avLst/>
            <a:gdLst/>
            <a:ahLst/>
            <a:cxnLst/>
            <a:rect r="r" b="b" t="t" l="l"/>
            <a:pathLst>
              <a:path h="2371875" w="2414122">
                <a:moveTo>
                  <a:pt x="0" y="0"/>
                </a:moveTo>
                <a:lnTo>
                  <a:pt x="2414122" y="0"/>
                </a:lnTo>
                <a:lnTo>
                  <a:pt x="2414122" y="2371874"/>
                </a:lnTo>
                <a:lnTo>
                  <a:pt x="0" y="2371874"/>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grpSp>
        <p:nvGrpSpPr>
          <p:cNvPr name="Group 49" id="49"/>
          <p:cNvGrpSpPr/>
          <p:nvPr/>
        </p:nvGrpSpPr>
        <p:grpSpPr>
          <a:xfrm rot="0">
            <a:off x="4724926" y="8172011"/>
            <a:ext cx="2833014" cy="1208725"/>
            <a:chOff x="0" y="0"/>
            <a:chExt cx="812800" cy="346787"/>
          </a:xfrm>
        </p:grpSpPr>
        <p:sp>
          <p:nvSpPr>
            <p:cNvPr name="Freeform 50" id="50"/>
            <p:cNvSpPr/>
            <p:nvPr/>
          </p:nvSpPr>
          <p:spPr>
            <a:xfrm flipH="false" flipV="false" rot="0">
              <a:off x="0" y="0"/>
              <a:ext cx="812800" cy="346787"/>
            </a:xfrm>
            <a:custGeom>
              <a:avLst/>
              <a:gdLst/>
              <a:ahLst/>
              <a:cxnLst/>
              <a:rect r="r" b="b" t="t" l="l"/>
              <a:pathLst>
                <a:path h="346787" w="812800">
                  <a:moveTo>
                    <a:pt x="173393" y="0"/>
                  </a:moveTo>
                  <a:lnTo>
                    <a:pt x="639407" y="0"/>
                  </a:lnTo>
                  <a:cubicBezTo>
                    <a:pt x="685393" y="0"/>
                    <a:pt x="729497" y="18268"/>
                    <a:pt x="762014" y="50786"/>
                  </a:cubicBezTo>
                  <a:cubicBezTo>
                    <a:pt x="794532" y="83303"/>
                    <a:pt x="812800" y="127407"/>
                    <a:pt x="812800" y="173393"/>
                  </a:cubicBezTo>
                  <a:lnTo>
                    <a:pt x="812800" y="173393"/>
                  </a:lnTo>
                  <a:cubicBezTo>
                    <a:pt x="812800" y="269156"/>
                    <a:pt x="735169" y="346787"/>
                    <a:pt x="639407" y="346787"/>
                  </a:cubicBezTo>
                  <a:lnTo>
                    <a:pt x="173393" y="346787"/>
                  </a:lnTo>
                  <a:cubicBezTo>
                    <a:pt x="127407" y="346787"/>
                    <a:pt x="83303" y="328518"/>
                    <a:pt x="50786" y="296001"/>
                  </a:cubicBezTo>
                  <a:cubicBezTo>
                    <a:pt x="18268" y="263483"/>
                    <a:pt x="0" y="219380"/>
                    <a:pt x="0" y="173393"/>
                  </a:cubicBezTo>
                  <a:lnTo>
                    <a:pt x="0" y="173393"/>
                  </a:lnTo>
                  <a:cubicBezTo>
                    <a:pt x="0" y="127407"/>
                    <a:pt x="18268" y="83303"/>
                    <a:pt x="50786" y="50786"/>
                  </a:cubicBezTo>
                  <a:cubicBezTo>
                    <a:pt x="83303" y="18268"/>
                    <a:pt x="127407" y="0"/>
                    <a:pt x="173393" y="0"/>
                  </a:cubicBezTo>
                  <a:close/>
                </a:path>
              </a:pathLst>
            </a:custGeom>
            <a:solidFill>
              <a:srgbClr val="FFE166"/>
            </a:solidFill>
            <a:ln w="28575" cap="rnd">
              <a:solidFill>
                <a:srgbClr val="000000"/>
              </a:solidFill>
              <a:prstDash val="solid"/>
              <a:round/>
            </a:ln>
          </p:spPr>
        </p:sp>
        <p:sp>
          <p:nvSpPr>
            <p:cNvPr name="TextBox 51" id="51"/>
            <p:cNvSpPr txBox="true"/>
            <p:nvPr/>
          </p:nvSpPr>
          <p:spPr>
            <a:xfrm>
              <a:off x="0" y="-38100"/>
              <a:ext cx="812800" cy="384887"/>
            </a:xfrm>
            <a:prstGeom prst="rect">
              <a:avLst/>
            </a:prstGeom>
          </p:spPr>
          <p:txBody>
            <a:bodyPr anchor="ctr" rtlCol="false" tIns="50800" lIns="50800" bIns="50800" rIns="50800"/>
            <a:lstStyle/>
            <a:p>
              <a:pPr algn="ctr">
                <a:lnSpc>
                  <a:spcPts val="2810"/>
                </a:lnSpc>
              </a:pPr>
              <a:r>
                <a:rPr lang="en-US" b="true" sz="2007" spc="70">
                  <a:solidFill>
                    <a:srgbClr val="000000"/>
                  </a:solidFill>
                  <a:latin typeface="Barlow Bold"/>
                  <a:ea typeface="Barlow Bold"/>
                  <a:cs typeface="Barlow Bold"/>
                  <a:sym typeface="Barlow Bold"/>
                </a:rPr>
                <a:t>Sprint 6</a:t>
              </a:r>
            </a:p>
            <a:p>
              <a:pPr algn="ctr" marL="0" indent="0" lvl="0">
                <a:lnSpc>
                  <a:spcPts val="2810"/>
                </a:lnSpc>
                <a:spcBef>
                  <a:spcPct val="0"/>
                </a:spcBef>
              </a:pPr>
              <a:r>
                <a:rPr lang="en-US" b="true" sz="2007" spc="70">
                  <a:solidFill>
                    <a:srgbClr val="000000"/>
                  </a:solidFill>
                  <a:latin typeface="Barlow Bold"/>
                  <a:ea typeface="Barlow Bold"/>
                  <a:cs typeface="Barlow Bold"/>
                  <a:sym typeface="Barlow Bold"/>
                </a:rPr>
                <a:t> Cierre y entrega</a:t>
              </a:r>
            </a:p>
          </p:txBody>
        </p:sp>
      </p:grpSp>
      <p:grpSp>
        <p:nvGrpSpPr>
          <p:cNvPr name="Group 52" id="52"/>
          <p:cNvGrpSpPr/>
          <p:nvPr/>
        </p:nvGrpSpPr>
        <p:grpSpPr>
          <a:xfrm rot="0">
            <a:off x="5290156" y="2642840"/>
            <a:ext cx="784250" cy="784250"/>
            <a:chOff x="0" y="0"/>
            <a:chExt cx="812800" cy="812800"/>
          </a:xfrm>
        </p:grpSpPr>
        <p:sp>
          <p:nvSpPr>
            <p:cNvPr name="Freeform 53" id="5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E166"/>
            </a:solidFill>
            <a:ln cap="sq">
              <a:noFill/>
              <a:prstDash val="solid"/>
              <a:miter/>
            </a:ln>
          </p:spPr>
        </p:sp>
        <p:sp>
          <p:nvSpPr>
            <p:cNvPr name="TextBox 54" id="54"/>
            <p:cNvSpPr txBox="true"/>
            <p:nvPr/>
          </p:nvSpPr>
          <p:spPr>
            <a:xfrm>
              <a:off x="76200" y="-76200"/>
              <a:ext cx="660400" cy="812800"/>
            </a:xfrm>
            <a:prstGeom prst="rect">
              <a:avLst/>
            </a:prstGeom>
          </p:spPr>
          <p:txBody>
            <a:bodyPr anchor="ctr" rtlCol="false" tIns="50800" lIns="50800" bIns="50800" rIns="50800"/>
            <a:lstStyle/>
            <a:p>
              <a:pPr algn="ctr">
                <a:lnSpc>
                  <a:spcPts val="4508"/>
                </a:lnSpc>
              </a:pPr>
            </a:p>
          </p:txBody>
        </p:sp>
      </p:grpSp>
      <p:sp>
        <p:nvSpPr>
          <p:cNvPr name="Freeform 55" id="55"/>
          <p:cNvSpPr/>
          <p:nvPr/>
        </p:nvSpPr>
        <p:spPr>
          <a:xfrm flipH="false" flipV="false" rot="0">
            <a:off x="4948440" y="2553054"/>
            <a:ext cx="778730" cy="794562"/>
          </a:xfrm>
          <a:custGeom>
            <a:avLst/>
            <a:gdLst/>
            <a:ahLst/>
            <a:cxnLst/>
            <a:rect r="r" b="b" t="t" l="l"/>
            <a:pathLst>
              <a:path h="794562" w="778730">
                <a:moveTo>
                  <a:pt x="0" y="0"/>
                </a:moveTo>
                <a:lnTo>
                  <a:pt x="778730" y="0"/>
                </a:lnTo>
                <a:lnTo>
                  <a:pt x="778730" y="794562"/>
                </a:lnTo>
                <a:lnTo>
                  <a:pt x="0" y="794562"/>
                </a:lnTo>
                <a:lnTo>
                  <a:pt x="0" y="0"/>
                </a:lnTo>
                <a:close/>
              </a:path>
            </a:pathLst>
          </a:custGeom>
          <a:blipFill>
            <a:blip r:embed="rId20"/>
            <a:stretch>
              <a:fillRect l="-14161" t="0" r="-14161" b="-1330"/>
            </a:stretch>
          </a:blipFill>
        </p:spPr>
      </p:sp>
      <p:sp>
        <p:nvSpPr>
          <p:cNvPr name="Freeform 56" id="56"/>
          <p:cNvSpPr/>
          <p:nvPr/>
        </p:nvSpPr>
        <p:spPr>
          <a:xfrm flipH="false" flipV="false" rot="-3016986">
            <a:off x="1333674" y="2687946"/>
            <a:ext cx="2803969" cy="848201"/>
          </a:xfrm>
          <a:custGeom>
            <a:avLst/>
            <a:gdLst/>
            <a:ahLst/>
            <a:cxnLst/>
            <a:rect r="r" b="b" t="t" l="l"/>
            <a:pathLst>
              <a:path h="848201" w="2803969">
                <a:moveTo>
                  <a:pt x="0" y="0"/>
                </a:moveTo>
                <a:lnTo>
                  <a:pt x="2803969" y="0"/>
                </a:lnTo>
                <a:lnTo>
                  <a:pt x="2803969" y="848200"/>
                </a:lnTo>
                <a:lnTo>
                  <a:pt x="0" y="848200"/>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p:spPr>
      </p:sp>
      <p:sp>
        <p:nvSpPr>
          <p:cNvPr name="TextBox 57" id="57"/>
          <p:cNvSpPr txBox="true"/>
          <p:nvPr/>
        </p:nvSpPr>
        <p:spPr>
          <a:xfrm rot="0">
            <a:off x="10267461" y="5346749"/>
            <a:ext cx="6506434" cy="1250442"/>
          </a:xfrm>
          <a:prstGeom prst="rect">
            <a:avLst/>
          </a:prstGeom>
        </p:spPr>
        <p:txBody>
          <a:bodyPr anchor="t" rtlCol="false" tIns="0" lIns="0" bIns="0" rIns="0">
            <a:spAutoFit/>
          </a:bodyPr>
          <a:lstStyle/>
          <a:p>
            <a:pPr algn="l" marL="382143" indent="-191072" lvl="1">
              <a:lnSpc>
                <a:spcPts val="2478"/>
              </a:lnSpc>
              <a:spcBef>
                <a:spcPct val="0"/>
              </a:spcBef>
              <a:buFont typeface="Arial"/>
              <a:buChar char="•"/>
            </a:pPr>
            <a:r>
              <a:rPr lang="en-US" sz="1770">
                <a:solidFill>
                  <a:srgbClr val="000000"/>
                </a:solidFill>
                <a:latin typeface="Barlow"/>
                <a:ea typeface="Barlow"/>
                <a:cs typeface="Barlow"/>
                <a:sym typeface="Barlow"/>
              </a:rPr>
              <a:t>D</a:t>
            </a:r>
            <a:r>
              <a:rPr lang="en-US" sz="1770" strike="noStrike" u="none">
                <a:solidFill>
                  <a:srgbClr val="000000"/>
                </a:solidFill>
                <a:latin typeface="Barlow"/>
                <a:ea typeface="Barlow"/>
                <a:cs typeface="Barlow"/>
                <a:sym typeface="Barlow"/>
              </a:rPr>
              <a:t>esarrollo de interacción chatbot con respuestas básicas.</a:t>
            </a:r>
          </a:p>
          <a:p>
            <a:pPr algn="l" marL="382143" indent="-191072" lvl="1">
              <a:lnSpc>
                <a:spcPts val="2478"/>
              </a:lnSpc>
              <a:spcBef>
                <a:spcPct val="0"/>
              </a:spcBef>
              <a:buFont typeface="Arial"/>
              <a:buChar char="•"/>
            </a:pPr>
            <a:r>
              <a:rPr lang="en-US" sz="1770" strike="noStrike" u="none">
                <a:solidFill>
                  <a:srgbClr val="000000"/>
                </a:solidFill>
                <a:latin typeface="Barlow"/>
                <a:ea typeface="Barlow"/>
                <a:cs typeface="Barlow"/>
                <a:sym typeface="Barlow"/>
              </a:rPr>
              <a:t>Integración de contenidos de educación financiera.</a:t>
            </a:r>
          </a:p>
          <a:p>
            <a:pPr algn="l" marL="382143" indent="-191072" lvl="1">
              <a:lnSpc>
                <a:spcPts val="2478"/>
              </a:lnSpc>
              <a:spcBef>
                <a:spcPct val="0"/>
              </a:spcBef>
              <a:buFont typeface="Arial"/>
              <a:buChar char="•"/>
            </a:pPr>
            <a:r>
              <a:rPr lang="en-US" sz="1770" strike="noStrike" u="none">
                <a:solidFill>
                  <a:srgbClr val="000000"/>
                </a:solidFill>
                <a:latin typeface="Barlow"/>
                <a:ea typeface="Barlow"/>
                <a:cs typeface="Barlow"/>
                <a:sym typeface="Barlow"/>
              </a:rPr>
              <a:t>Implementación de interfaz gráfica/web inicial.</a:t>
            </a:r>
          </a:p>
          <a:p>
            <a:pPr algn="l" marL="382143" indent="-191072" lvl="1">
              <a:lnSpc>
                <a:spcPts val="2478"/>
              </a:lnSpc>
              <a:spcBef>
                <a:spcPct val="0"/>
              </a:spcBef>
              <a:buFont typeface="Arial"/>
              <a:buChar char="•"/>
            </a:pPr>
            <a:r>
              <a:rPr lang="en-US" sz="1770" strike="noStrike" u="none">
                <a:solidFill>
                  <a:srgbClr val="000000"/>
                </a:solidFill>
                <a:latin typeface="Barlow"/>
                <a:ea typeface="Barlow"/>
                <a:cs typeface="Barlow"/>
                <a:sym typeface="Barlow"/>
              </a:rPr>
              <a:t>Pruebas unitarias tempranas.</a:t>
            </a:r>
          </a:p>
        </p:txBody>
      </p:sp>
      <p:sp>
        <p:nvSpPr>
          <p:cNvPr name="TextBox 58" id="58"/>
          <p:cNvSpPr txBox="true"/>
          <p:nvPr/>
        </p:nvSpPr>
        <p:spPr>
          <a:xfrm rot="0">
            <a:off x="9277350" y="6755326"/>
            <a:ext cx="7079264" cy="1250442"/>
          </a:xfrm>
          <a:prstGeom prst="rect">
            <a:avLst/>
          </a:prstGeom>
        </p:spPr>
        <p:txBody>
          <a:bodyPr anchor="t" rtlCol="false" tIns="0" lIns="0" bIns="0" rIns="0">
            <a:spAutoFit/>
          </a:bodyPr>
          <a:lstStyle/>
          <a:p>
            <a:pPr algn="l" marL="382143" indent="-191072" lvl="1">
              <a:lnSpc>
                <a:spcPts val="2478"/>
              </a:lnSpc>
              <a:spcBef>
                <a:spcPct val="0"/>
              </a:spcBef>
              <a:buFont typeface="Arial"/>
              <a:buChar char="•"/>
            </a:pPr>
            <a:r>
              <a:rPr lang="en-US" sz="1770">
                <a:solidFill>
                  <a:srgbClr val="000000"/>
                </a:solidFill>
                <a:latin typeface="Barlow"/>
                <a:ea typeface="Barlow"/>
                <a:cs typeface="Barlow"/>
                <a:sym typeface="Barlow"/>
              </a:rPr>
              <a:t>Mej</a:t>
            </a:r>
            <a:r>
              <a:rPr lang="en-US" sz="1770" strike="noStrike" u="none">
                <a:solidFill>
                  <a:srgbClr val="000000"/>
                </a:solidFill>
                <a:latin typeface="Barlow"/>
                <a:ea typeface="Barlow"/>
                <a:cs typeface="Barlow"/>
                <a:sym typeface="Barlow"/>
              </a:rPr>
              <a:t>orar la experiencia del usuario (diseño, usabilidad).</a:t>
            </a:r>
          </a:p>
          <a:p>
            <a:pPr algn="l" marL="382143" indent="-191072" lvl="1">
              <a:lnSpc>
                <a:spcPts val="2478"/>
              </a:lnSpc>
              <a:spcBef>
                <a:spcPct val="0"/>
              </a:spcBef>
              <a:buFont typeface="Arial"/>
              <a:buChar char="•"/>
            </a:pPr>
            <a:r>
              <a:rPr lang="en-US" sz="1770" strike="noStrike" u="none">
                <a:solidFill>
                  <a:srgbClr val="000000"/>
                </a:solidFill>
                <a:latin typeface="Barlow"/>
                <a:ea typeface="Barlow"/>
                <a:cs typeface="Barlow"/>
                <a:sym typeface="Barlow"/>
              </a:rPr>
              <a:t>Agregar funcionalidades extra (estadísticas, historial de consultas).</a:t>
            </a:r>
          </a:p>
          <a:p>
            <a:pPr algn="l" marL="382143" indent="-191072" lvl="1">
              <a:lnSpc>
                <a:spcPts val="2478"/>
              </a:lnSpc>
              <a:spcBef>
                <a:spcPct val="0"/>
              </a:spcBef>
              <a:buFont typeface="Arial"/>
              <a:buChar char="•"/>
            </a:pPr>
            <a:r>
              <a:rPr lang="en-US" sz="1770" strike="noStrike" u="none">
                <a:solidFill>
                  <a:srgbClr val="000000"/>
                </a:solidFill>
                <a:latin typeface="Barlow"/>
                <a:ea typeface="Barlow"/>
                <a:cs typeface="Barlow"/>
                <a:sym typeface="Barlow"/>
              </a:rPr>
              <a:t>Optimizar respuestas del chatbot.</a:t>
            </a:r>
          </a:p>
          <a:p>
            <a:pPr algn="l" marL="382143" indent="-191072" lvl="1">
              <a:lnSpc>
                <a:spcPts val="2478"/>
              </a:lnSpc>
              <a:spcBef>
                <a:spcPct val="0"/>
              </a:spcBef>
              <a:buFont typeface="Arial"/>
              <a:buChar char="•"/>
            </a:pPr>
            <a:r>
              <a:rPr lang="en-US" sz="1770" strike="noStrike" u="none">
                <a:solidFill>
                  <a:srgbClr val="000000"/>
                </a:solidFill>
                <a:latin typeface="Barlow"/>
                <a:ea typeface="Barlow"/>
                <a:cs typeface="Barlow"/>
                <a:sym typeface="Barlow"/>
              </a:rPr>
              <a:t>Pruebas de integración y feedback de los usuarios.</a:t>
            </a:r>
          </a:p>
        </p:txBody>
      </p:sp>
      <p:sp>
        <p:nvSpPr>
          <p:cNvPr name="TextBox 59" id="59"/>
          <p:cNvSpPr txBox="true"/>
          <p:nvPr/>
        </p:nvSpPr>
        <p:spPr>
          <a:xfrm rot="0">
            <a:off x="7699703" y="8187794"/>
            <a:ext cx="6446105" cy="1212717"/>
          </a:xfrm>
          <a:prstGeom prst="rect">
            <a:avLst/>
          </a:prstGeom>
        </p:spPr>
        <p:txBody>
          <a:bodyPr anchor="t" rtlCol="false" tIns="0" lIns="0" bIns="0" rIns="0">
            <a:spAutoFit/>
          </a:bodyPr>
          <a:lstStyle/>
          <a:p>
            <a:pPr algn="l" marL="378953" indent="-189477" lvl="1">
              <a:lnSpc>
                <a:spcPts val="2457"/>
              </a:lnSpc>
              <a:spcBef>
                <a:spcPct val="0"/>
              </a:spcBef>
              <a:buFont typeface="Arial"/>
              <a:buChar char="•"/>
            </a:pPr>
            <a:r>
              <a:rPr lang="en-US" sz="1755">
                <a:solidFill>
                  <a:srgbClr val="000000"/>
                </a:solidFill>
                <a:latin typeface="Barlow"/>
                <a:ea typeface="Barlow"/>
                <a:cs typeface="Barlow"/>
                <a:sym typeface="Barlow"/>
              </a:rPr>
              <a:t>Ajustes fin</a:t>
            </a:r>
            <a:r>
              <a:rPr lang="en-US" sz="1755" strike="noStrike" u="none">
                <a:solidFill>
                  <a:srgbClr val="000000"/>
                </a:solidFill>
                <a:latin typeface="Barlow"/>
                <a:ea typeface="Barlow"/>
                <a:cs typeface="Barlow"/>
                <a:sym typeface="Barlow"/>
              </a:rPr>
              <a:t>ales y corrección de errores.</a:t>
            </a:r>
          </a:p>
          <a:p>
            <a:pPr algn="l" marL="378953" indent="-189477" lvl="1">
              <a:lnSpc>
                <a:spcPts val="2457"/>
              </a:lnSpc>
              <a:spcBef>
                <a:spcPct val="0"/>
              </a:spcBef>
              <a:buFont typeface="Arial"/>
              <a:buChar char="•"/>
            </a:pPr>
            <a:r>
              <a:rPr lang="en-US" sz="1755" strike="noStrike" u="none">
                <a:solidFill>
                  <a:srgbClr val="000000"/>
                </a:solidFill>
                <a:latin typeface="Barlow"/>
                <a:ea typeface="Barlow"/>
                <a:cs typeface="Barlow"/>
                <a:sym typeface="Barlow"/>
              </a:rPr>
              <a:t>P</a:t>
            </a:r>
            <a:r>
              <a:rPr lang="en-US" sz="1755" strike="noStrike" u="none">
                <a:solidFill>
                  <a:srgbClr val="000000"/>
                </a:solidFill>
                <a:latin typeface="Barlow"/>
                <a:ea typeface="Barlow"/>
                <a:cs typeface="Barlow"/>
                <a:sym typeface="Barlow"/>
              </a:rPr>
              <a:t>ruebas finales con casos de uso completos.</a:t>
            </a:r>
          </a:p>
          <a:p>
            <a:pPr algn="l" marL="378953" indent="-189477" lvl="1">
              <a:lnSpc>
                <a:spcPts val="2457"/>
              </a:lnSpc>
              <a:spcBef>
                <a:spcPct val="0"/>
              </a:spcBef>
              <a:buFont typeface="Arial"/>
              <a:buChar char="•"/>
            </a:pPr>
            <a:r>
              <a:rPr lang="en-US" sz="1755" strike="noStrike" u="none">
                <a:solidFill>
                  <a:srgbClr val="000000"/>
                </a:solidFill>
                <a:latin typeface="Barlow"/>
                <a:ea typeface="Barlow"/>
                <a:cs typeface="Barlow"/>
                <a:sym typeface="Barlow"/>
              </a:rPr>
              <a:t>Documen</a:t>
            </a:r>
            <a:r>
              <a:rPr lang="en-US" sz="1755" strike="noStrike" u="none">
                <a:solidFill>
                  <a:srgbClr val="000000"/>
                </a:solidFill>
                <a:latin typeface="Barlow"/>
                <a:ea typeface="Barlow"/>
                <a:cs typeface="Barlow"/>
                <a:sym typeface="Barlow"/>
              </a:rPr>
              <a:t>tación del proyecto (manual de usuario + técnico).</a:t>
            </a:r>
          </a:p>
          <a:p>
            <a:pPr algn="l" marL="378953" indent="-189477" lvl="1">
              <a:lnSpc>
                <a:spcPts val="2457"/>
              </a:lnSpc>
              <a:spcBef>
                <a:spcPct val="0"/>
              </a:spcBef>
              <a:buFont typeface="Arial"/>
              <a:buChar char="•"/>
            </a:pPr>
            <a:r>
              <a:rPr lang="en-US" sz="1755" strike="noStrike" u="none">
                <a:solidFill>
                  <a:srgbClr val="000000"/>
                </a:solidFill>
                <a:latin typeface="Barlow"/>
                <a:ea typeface="Barlow"/>
                <a:cs typeface="Barlow"/>
                <a:sym typeface="Barlow"/>
              </a:rPr>
              <a:t>Preparación de la presentación final del proyecto.</a:t>
            </a:r>
          </a:p>
        </p:txBody>
      </p:sp>
      <p:sp>
        <p:nvSpPr>
          <p:cNvPr name="Freeform 60" id="60"/>
          <p:cNvSpPr/>
          <p:nvPr/>
        </p:nvSpPr>
        <p:spPr>
          <a:xfrm flipH="false" flipV="false" rot="-2356200">
            <a:off x="3129479" y="3500336"/>
            <a:ext cx="1807839" cy="546871"/>
          </a:xfrm>
          <a:custGeom>
            <a:avLst/>
            <a:gdLst/>
            <a:ahLst/>
            <a:cxnLst/>
            <a:rect r="r" b="b" t="t" l="l"/>
            <a:pathLst>
              <a:path h="546871" w="1807839">
                <a:moveTo>
                  <a:pt x="0" y="0"/>
                </a:moveTo>
                <a:lnTo>
                  <a:pt x="1807839" y="0"/>
                </a:lnTo>
                <a:lnTo>
                  <a:pt x="1807839" y="546872"/>
                </a:lnTo>
                <a:lnTo>
                  <a:pt x="0" y="546872"/>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p:spPr>
      </p:sp>
      <p:sp>
        <p:nvSpPr>
          <p:cNvPr name="Freeform 61" id="61"/>
          <p:cNvSpPr/>
          <p:nvPr/>
        </p:nvSpPr>
        <p:spPr>
          <a:xfrm flipH="false" flipV="false" rot="-1384884">
            <a:off x="3693503" y="4512874"/>
            <a:ext cx="1812333" cy="548231"/>
          </a:xfrm>
          <a:custGeom>
            <a:avLst/>
            <a:gdLst/>
            <a:ahLst/>
            <a:cxnLst/>
            <a:rect r="r" b="b" t="t" l="l"/>
            <a:pathLst>
              <a:path h="548231" w="1812333">
                <a:moveTo>
                  <a:pt x="0" y="0"/>
                </a:moveTo>
                <a:lnTo>
                  <a:pt x="1812333" y="0"/>
                </a:lnTo>
                <a:lnTo>
                  <a:pt x="1812333" y="548231"/>
                </a:lnTo>
                <a:lnTo>
                  <a:pt x="0" y="548231"/>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p:spPr>
      </p:sp>
      <p:sp>
        <p:nvSpPr>
          <p:cNvPr name="Freeform 62" id="62"/>
          <p:cNvSpPr/>
          <p:nvPr/>
        </p:nvSpPr>
        <p:spPr>
          <a:xfrm flipH="false" flipV="false" rot="711202">
            <a:off x="3769246" y="5325654"/>
            <a:ext cx="1831085" cy="553903"/>
          </a:xfrm>
          <a:custGeom>
            <a:avLst/>
            <a:gdLst/>
            <a:ahLst/>
            <a:cxnLst/>
            <a:rect r="r" b="b" t="t" l="l"/>
            <a:pathLst>
              <a:path h="553903" w="1831085">
                <a:moveTo>
                  <a:pt x="0" y="0"/>
                </a:moveTo>
                <a:lnTo>
                  <a:pt x="1831086" y="0"/>
                </a:lnTo>
                <a:lnTo>
                  <a:pt x="1831086" y="553903"/>
                </a:lnTo>
                <a:lnTo>
                  <a:pt x="0" y="553903"/>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p:spPr>
      </p:sp>
      <p:sp>
        <p:nvSpPr>
          <p:cNvPr name="Freeform 63" id="63"/>
          <p:cNvSpPr/>
          <p:nvPr/>
        </p:nvSpPr>
        <p:spPr>
          <a:xfrm flipH="false" flipV="false" rot="1892921">
            <a:off x="3169996" y="6251700"/>
            <a:ext cx="1807839" cy="546871"/>
          </a:xfrm>
          <a:custGeom>
            <a:avLst/>
            <a:gdLst/>
            <a:ahLst/>
            <a:cxnLst/>
            <a:rect r="r" b="b" t="t" l="l"/>
            <a:pathLst>
              <a:path h="546871" w="1807839">
                <a:moveTo>
                  <a:pt x="0" y="0"/>
                </a:moveTo>
                <a:lnTo>
                  <a:pt x="1807840" y="0"/>
                </a:lnTo>
                <a:lnTo>
                  <a:pt x="1807840" y="546872"/>
                </a:lnTo>
                <a:lnTo>
                  <a:pt x="0" y="546872"/>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p:spPr>
      </p:sp>
      <p:sp>
        <p:nvSpPr>
          <p:cNvPr name="Freeform 64" id="64"/>
          <p:cNvSpPr/>
          <p:nvPr/>
        </p:nvSpPr>
        <p:spPr>
          <a:xfrm flipH="false" flipV="false" rot="2943126">
            <a:off x="1269093" y="6721086"/>
            <a:ext cx="2770643" cy="838120"/>
          </a:xfrm>
          <a:custGeom>
            <a:avLst/>
            <a:gdLst/>
            <a:ahLst/>
            <a:cxnLst/>
            <a:rect r="r" b="b" t="t" l="l"/>
            <a:pathLst>
              <a:path h="838120" w="2770643">
                <a:moveTo>
                  <a:pt x="0" y="0"/>
                </a:moveTo>
                <a:lnTo>
                  <a:pt x="2770644" y="0"/>
                </a:lnTo>
                <a:lnTo>
                  <a:pt x="2770644" y="838119"/>
                </a:lnTo>
                <a:lnTo>
                  <a:pt x="0" y="838119"/>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DAGxRgFLWkg</dc:identifier>
  <dcterms:modified xsi:type="dcterms:W3CDTF">2011-08-01T06:04:30Z</dcterms:modified>
  <cp:revision>1</cp:revision>
  <dc:title>PRESENTACIÓN PROPUESTA PROYECTO APP AGENTE IA</dc:title>
</cp:coreProperties>
</file>